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6" r:id="rId2"/>
    <p:sldMasterId id="2147483720" r:id="rId3"/>
    <p:sldMasterId id="2147483737" r:id="rId4"/>
    <p:sldMasterId id="2147483780" r:id="rId5"/>
    <p:sldMasterId id="2147483812" r:id="rId6"/>
  </p:sldMasterIdLst>
  <p:notesMasterIdLst>
    <p:notesMasterId r:id="rId50"/>
  </p:notesMasterIdLst>
  <p:sldIdLst>
    <p:sldId id="2076138006" r:id="rId7"/>
    <p:sldId id="2076138008" r:id="rId8"/>
    <p:sldId id="2076138019" r:id="rId9"/>
    <p:sldId id="2076138066" r:id="rId10"/>
    <p:sldId id="2076138061" r:id="rId11"/>
    <p:sldId id="264" r:id="rId12"/>
    <p:sldId id="2076136153" r:id="rId13"/>
    <p:sldId id="2076138027" r:id="rId14"/>
    <p:sldId id="2076138018" r:id="rId15"/>
    <p:sldId id="2076138070" r:id="rId16"/>
    <p:sldId id="2076138062" r:id="rId17"/>
    <p:sldId id="2076137190" r:id="rId18"/>
    <p:sldId id="2076138021" r:id="rId19"/>
    <p:sldId id="10584" r:id="rId20"/>
    <p:sldId id="2076138065" r:id="rId21"/>
    <p:sldId id="2076138071" r:id="rId22"/>
    <p:sldId id="2076138072" r:id="rId23"/>
    <p:sldId id="2076138022" r:id="rId24"/>
    <p:sldId id="2076138073" r:id="rId25"/>
    <p:sldId id="2076136642" r:id="rId26"/>
    <p:sldId id="2076136648" r:id="rId27"/>
    <p:sldId id="2076136649" r:id="rId28"/>
    <p:sldId id="2076136650" r:id="rId29"/>
    <p:sldId id="2076136658" r:id="rId30"/>
    <p:sldId id="2076137198" r:id="rId31"/>
    <p:sldId id="2076138023" r:id="rId32"/>
    <p:sldId id="2076136643" r:id="rId33"/>
    <p:sldId id="2076137146" r:id="rId34"/>
    <p:sldId id="2076138083" r:id="rId35"/>
    <p:sldId id="2076137154" r:id="rId36"/>
    <p:sldId id="2076137192" r:id="rId37"/>
    <p:sldId id="2076136696" r:id="rId38"/>
    <p:sldId id="2076136703" r:id="rId39"/>
    <p:sldId id="2076136719" r:id="rId40"/>
    <p:sldId id="2076138024" r:id="rId41"/>
    <p:sldId id="2076138025" r:id="rId42"/>
    <p:sldId id="2076138052" r:id="rId43"/>
    <p:sldId id="4590" r:id="rId44"/>
    <p:sldId id="4589" r:id="rId45"/>
    <p:sldId id="10610" r:id="rId46"/>
    <p:sldId id="2076138026" r:id="rId47"/>
    <p:sldId id="318" r:id="rId48"/>
    <p:sldId id="207613788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03"/>
    <p:restoredTop sz="67823"/>
  </p:normalViewPr>
  <p:slideViewPr>
    <p:cSldViewPr snapToGrid="0" snapToObjects="1">
      <p:cViewPr varScale="1">
        <p:scale>
          <a:sx n="84" d="100"/>
          <a:sy n="84" d="100"/>
        </p:scale>
        <p:origin x="1704" y="192"/>
      </p:cViewPr>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77537-0C19-7D4B-9F3C-AA2BADDA552A}" type="datetimeFigureOut">
              <a:rPr lang="en-US" smtClean="0"/>
              <a:t>2/23/21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655B0-34A6-CC48-B409-7FC714E03B58}" type="slidenum">
              <a:rPr lang="en-US" smtClean="0"/>
              <a:t>‹#›</a:t>
            </a:fld>
            <a:endParaRPr lang="en-US"/>
          </a:p>
        </p:txBody>
      </p:sp>
    </p:spTree>
    <p:extLst>
      <p:ext uri="{BB962C8B-B14F-4D97-AF65-F5344CB8AC3E}">
        <p14:creationId xmlns:p14="http://schemas.microsoft.com/office/powerpoint/2010/main" val="4058740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2/23/21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911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We have tools, assessments, and other assets to support your cloud adoption journey.</a:t>
            </a:r>
          </a:p>
          <a:p>
            <a:endParaRPr lang="en-US" b="1">
              <a:cs typeface="Calibri"/>
            </a:endParaRPr>
          </a:p>
          <a:p>
            <a:r>
              <a:rPr lang="en-US" b="1">
                <a:cs typeface="Calibri"/>
              </a:rPr>
              <a:t>&lt;Transition&gt; Although the tools, templates, and assessments enable you to manage your own journey, not everyone wants to do this alone. Let's talk about the role of Microsoft Partners - and how they can lighten the load.</a:t>
            </a:r>
          </a:p>
          <a:p>
            <a:endParaRPr lang="en-US"/>
          </a:p>
        </p:txBody>
      </p:sp>
    </p:spTree>
    <p:extLst>
      <p:ext uri="{BB962C8B-B14F-4D97-AF65-F5344CB8AC3E}">
        <p14:creationId xmlns:p14="http://schemas.microsoft.com/office/powerpoint/2010/main" val="431282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11</a:t>
            </a:fld>
            <a:endParaRPr lang="en-US"/>
          </a:p>
        </p:txBody>
      </p:sp>
    </p:spTree>
    <p:extLst>
      <p:ext uri="{BB962C8B-B14F-4D97-AF65-F5344CB8AC3E}">
        <p14:creationId xmlns:p14="http://schemas.microsoft.com/office/powerpoint/2010/main" val="3088786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2/23/21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378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are you moving to the cloud?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Boss says I have to</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developers are clamoring for it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customers need a better solution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 common migration and innovation triggers include:</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Preparation for new technical capabilities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Gaining scale to meet market or geographic demands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Cost savings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Reduction in vendor or technical complexity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Optimization of internal operations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Increased business agility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Improvements to customer experiences or engagements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Transformation of products or services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Disruption of the market from new products or services – i.e. bringing an innovative within to global reach </a:t>
            </a:r>
          </a:p>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13</a:t>
            </a:fld>
            <a:endParaRPr lang="en-US"/>
          </a:p>
        </p:txBody>
      </p:sp>
    </p:spTree>
    <p:extLst>
      <p:ext uri="{BB962C8B-B14F-4D97-AF65-F5344CB8AC3E}">
        <p14:creationId xmlns:p14="http://schemas.microsoft.com/office/powerpoint/2010/main" val="642114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15</a:t>
            </a:fld>
            <a:endParaRPr lang="en-US"/>
          </a:p>
        </p:txBody>
      </p:sp>
    </p:spTree>
    <p:extLst>
      <p:ext uri="{BB962C8B-B14F-4D97-AF65-F5344CB8AC3E}">
        <p14:creationId xmlns:p14="http://schemas.microsoft.com/office/powerpoint/2010/main" val="384747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17</a:t>
            </a:fld>
            <a:endParaRPr lang="en-US"/>
          </a:p>
        </p:txBody>
      </p:sp>
    </p:spTree>
    <p:extLst>
      <p:ext uri="{BB962C8B-B14F-4D97-AF65-F5344CB8AC3E}">
        <p14:creationId xmlns:p14="http://schemas.microsoft.com/office/powerpoint/2010/main" val="2013308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18</a:t>
            </a:fld>
            <a:endParaRPr lang="en-US"/>
          </a:p>
        </p:txBody>
      </p:sp>
    </p:spTree>
    <p:extLst>
      <p:ext uri="{BB962C8B-B14F-4D97-AF65-F5344CB8AC3E}">
        <p14:creationId xmlns:p14="http://schemas.microsoft.com/office/powerpoint/2010/main" val="1596755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19</a:t>
            </a:fld>
            <a:endParaRPr lang="en-US"/>
          </a:p>
        </p:txBody>
      </p:sp>
    </p:spTree>
    <p:extLst>
      <p:ext uri="{BB962C8B-B14F-4D97-AF65-F5344CB8AC3E}">
        <p14:creationId xmlns:p14="http://schemas.microsoft.com/office/powerpoint/2010/main" val="4175945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21</a:t>
            </a:fld>
            <a:endParaRPr lang="en-US"/>
          </a:p>
        </p:txBody>
      </p:sp>
    </p:spTree>
    <p:extLst>
      <p:ext uri="{BB962C8B-B14F-4D97-AF65-F5344CB8AC3E}">
        <p14:creationId xmlns:p14="http://schemas.microsoft.com/office/powerpoint/2010/main" val="3136857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26</a:t>
            </a:fld>
            <a:endParaRPr lang="en-US"/>
          </a:p>
        </p:txBody>
      </p:sp>
    </p:spTree>
    <p:extLst>
      <p:ext uri="{BB962C8B-B14F-4D97-AF65-F5344CB8AC3E}">
        <p14:creationId xmlns:p14="http://schemas.microsoft.com/office/powerpoint/2010/main" val="196562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2</a:t>
            </a:fld>
            <a:endParaRPr lang="en-US"/>
          </a:p>
        </p:txBody>
      </p:sp>
    </p:spTree>
    <p:extLst>
      <p:ext uri="{BB962C8B-B14F-4D97-AF65-F5344CB8AC3E}">
        <p14:creationId xmlns:p14="http://schemas.microsoft.com/office/powerpoint/2010/main" val="3915362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2/23/21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457248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29</a:t>
            </a:fld>
            <a:endParaRPr lang="en-US"/>
          </a:p>
        </p:txBody>
      </p:sp>
    </p:spTree>
    <p:extLst>
      <p:ext uri="{BB962C8B-B14F-4D97-AF65-F5344CB8AC3E}">
        <p14:creationId xmlns:p14="http://schemas.microsoft.com/office/powerpoint/2010/main" val="3890127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Building a landing zone (LZ) is a fundamental requirement for any Azure consumption. No LZ = No ACR.</a:t>
            </a:r>
          </a:p>
          <a:p>
            <a:r>
              <a:rPr lang="en-US" sz="882" kern="1200">
                <a:solidFill>
                  <a:schemeClr val="tx1"/>
                </a:solidFill>
                <a:effectLst/>
                <a:latin typeface="Segoe UI" panose="020B0502040204020203" pitchFamily="34" charset="0"/>
                <a:ea typeface="+mn-ea"/>
                <a:cs typeface="+mn-cs"/>
              </a:rPr>
              <a:t>However, we have also learned the hard way that a poorly designed LZ eventually will slow down Azure growth or even stop it.</a:t>
            </a:r>
          </a:p>
          <a:p>
            <a:r>
              <a:rPr lang="en-US" sz="882" kern="1200">
                <a:solidFill>
                  <a:schemeClr val="tx1"/>
                </a:solidFill>
                <a:effectLst/>
                <a:latin typeface="Segoe UI" panose="020B0502040204020203" pitchFamily="34" charset="0"/>
                <a:ea typeface="+mn-ea"/>
                <a:cs typeface="+mn-cs"/>
              </a:rPr>
              <a:t> </a:t>
            </a:r>
          </a:p>
          <a:p>
            <a:r>
              <a:rPr lang="en-US" sz="882" kern="1200">
                <a:solidFill>
                  <a:schemeClr val="tx1"/>
                </a:solidFill>
                <a:effectLst/>
                <a:latin typeface="Segoe UI" panose="020B0502040204020203" pitchFamily="34" charset="0"/>
                <a:ea typeface="+mn-ea"/>
                <a:cs typeface="+mn-cs"/>
              </a:rPr>
              <a:t>The challenge is that our LZ guidance so far has been very generic, based on high level design guidelines and reference architectures, that required customers (and partners) to take a lot of hard technical decisions – and not all choose wisely.</a:t>
            </a:r>
          </a:p>
          <a:p>
            <a:r>
              <a:rPr lang="en-US" sz="882" kern="1200">
                <a:solidFill>
                  <a:schemeClr val="tx1"/>
                </a:solidFill>
                <a:effectLst/>
                <a:latin typeface="Segoe UI" panose="020B0502040204020203" pitchFamily="34" charset="0"/>
                <a:ea typeface="+mn-ea"/>
                <a:cs typeface="+mn-cs"/>
              </a:rPr>
              <a:t>We are doing a better with the latest versions of Cloud Adoption Framework (CAF), but we were far behind AWS here.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2/23/21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16350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2/23/21 9:40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246008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&amp; Terraform</a:t>
            </a:r>
          </a:p>
        </p:txBody>
      </p:sp>
      <p:sp>
        <p:nvSpPr>
          <p:cNvPr id="4" name="Slide Number Placeholder 3"/>
          <p:cNvSpPr>
            <a:spLocks noGrp="1"/>
          </p:cNvSpPr>
          <p:nvPr>
            <p:ph type="sldNum" sz="quarter" idx="5"/>
          </p:nvPr>
        </p:nvSpPr>
        <p:spPr/>
        <p:txBody>
          <a:bodyPr/>
          <a:lstStyle/>
          <a:p>
            <a:fld id="{34D655B0-34A6-CC48-B409-7FC714E03B58}" type="slidenum">
              <a:rPr lang="en-US" smtClean="0"/>
              <a:t>33</a:t>
            </a:fld>
            <a:endParaRPr lang="en-US"/>
          </a:p>
        </p:txBody>
      </p:sp>
    </p:spTree>
    <p:extLst>
      <p:ext uri="{BB962C8B-B14F-4D97-AF65-F5344CB8AC3E}">
        <p14:creationId xmlns:p14="http://schemas.microsoft.com/office/powerpoint/2010/main" val="1771535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35</a:t>
            </a:fld>
            <a:endParaRPr lang="en-US"/>
          </a:p>
        </p:txBody>
      </p:sp>
    </p:spTree>
    <p:extLst>
      <p:ext uri="{BB962C8B-B14F-4D97-AF65-F5344CB8AC3E}">
        <p14:creationId xmlns:p14="http://schemas.microsoft.com/office/powerpoint/2010/main" val="123809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36</a:t>
            </a:fld>
            <a:endParaRPr lang="en-US"/>
          </a:p>
        </p:txBody>
      </p:sp>
    </p:spTree>
    <p:extLst>
      <p:ext uri="{BB962C8B-B14F-4D97-AF65-F5344CB8AC3E}">
        <p14:creationId xmlns:p14="http://schemas.microsoft.com/office/powerpoint/2010/main" val="559531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7599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2/23/21 9:40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7051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2/23/21 9:40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15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3</a:t>
            </a:fld>
            <a:endParaRPr lang="en-US"/>
          </a:p>
        </p:txBody>
      </p:sp>
    </p:spTree>
    <p:extLst>
      <p:ext uri="{BB962C8B-B14F-4D97-AF65-F5344CB8AC3E}">
        <p14:creationId xmlns:p14="http://schemas.microsoft.com/office/powerpoint/2010/main" val="1062573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third parties can be used to accomplish similar goals?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2/23/21 9:40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59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41</a:t>
            </a:fld>
            <a:endParaRPr lang="en-US"/>
          </a:p>
        </p:txBody>
      </p:sp>
    </p:spTree>
    <p:extLst>
      <p:ext uri="{BB962C8B-B14F-4D97-AF65-F5344CB8AC3E}">
        <p14:creationId xmlns:p14="http://schemas.microsoft.com/office/powerpoint/2010/main" val="3349886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The preceding steps create actionable approaches to deliver on the Microsoft Cloud Adoption Framework's Manage methodology.</a:t>
            </a:r>
            <a:r>
              <a:rPr lang="en-IN">
                <a:effectLst/>
              </a:rPr>
              <a:t> The Microsoft Cloud Adoption Framework guides customers in establishing tooling to enable cloud management across management baselines, business commitments, enhanced management baseline, and advanced operations.</a:t>
            </a:r>
            <a:endParaRPr lang="en-IN"/>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7625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49A345-8846-4E8B-946D-38126312F6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D2EE365C-130B-DF43-BD06-89FF18B18C0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461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4</a:t>
            </a:fld>
            <a:endParaRPr lang="en-US"/>
          </a:p>
        </p:txBody>
      </p:sp>
    </p:spTree>
    <p:extLst>
      <p:ext uri="{BB962C8B-B14F-4D97-AF65-F5344CB8AC3E}">
        <p14:creationId xmlns:p14="http://schemas.microsoft.com/office/powerpoint/2010/main" val="317121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a:ea typeface="+mn-ea"/>
                <a:cs typeface="+mn-cs"/>
              </a:rPr>
              <a:t>When you think about cloud adoption…. </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It’s not just swapping out technology, but changing your enterprise, the culture behind it, and you too.</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The CAF offers </a:t>
            </a:r>
            <a:r>
              <a:rPr lang="en-US" dirty="0">
                <a:effectLst/>
                <a:latin typeface="Segoe"/>
              </a:rPr>
              <a:t>best practices from our employees, partners, and customers who have already undertaken the cloud journey.</a:t>
            </a:r>
            <a:endParaRPr lang="en-US" sz="1200"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The Cloud Adoption Framework brings together </a:t>
            </a:r>
            <a:r>
              <a:rPr lang="en-US" sz="1200" b="1" kern="1200" dirty="0">
                <a:solidFill>
                  <a:schemeClr val="tx1"/>
                </a:solidFill>
                <a:effectLst/>
                <a:latin typeface="Segoe"/>
                <a:ea typeface="+mn-ea"/>
                <a:cs typeface="+mn-cs"/>
              </a:rPr>
              <a:t>people, process, and technology</a:t>
            </a:r>
            <a:r>
              <a:rPr lang="en-US" sz="1200" kern="1200" dirty="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dirty="0">
                <a:solidFill>
                  <a:schemeClr val="tx1"/>
                </a:solidFill>
                <a:effectLst/>
                <a:latin typeface="Segoe"/>
                <a:ea typeface="+mn-ea"/>
                <a:cs typeface="+mn-cs"/>
              </a:rPr>
              <a:t>We can help guide you through.</a:t>
            </a:r>
          </a:p>
          <a:p>
            <a:r>
              <a:rPr lang="en-US" dirty="0">
                <a:latin typeface="Segoe"/>
              </a:rPr>
              <a:t> </a:t>
            </a:r>
            <a:endParaRPr lang="en-US" sz="1200" kern="1200" dirty="0">
              <a:solidFill>
                <a:schemeClr val="tx1"/>
              </a:solidFill>
              <a:effectLst/>
              <a:latin typeface="Segoe"/>
            </a:endParaRPr>
          </a:p>
          <a:p>
            <a:r>
              <a:rPr lang="en-US" sz="1200" b="1" kern="1200" dirty="0">
                <a:solidFill>
                  <a:schemeClr val="tx1"/>
                </a:solidFill>
                <a:effectLst/>
                <a:latin typeface="Segoe"/>
                <a:ea typeface="+mn-ea"/>
                <a:cs typeface="+mn-cs"/>
              </a:rPr>
              <a:t>&lt;Transition&gt;:</a:t>
            </a:r>
            <a:r>
              <a:rPr lang="en-US" b="1" dirty="0">
                <a:latin typeface="Segoe"/>
              </a:rPr>
              <a:t> </a:t>
            </a:r>
            <a:r>
              <a:rPr lang="en-US" sz="1200" b="1" kern="1200" dirty="0">
                <a:solidFill>
                  <a:schemeClr val="tx1"/>
                </a:solidFill>
                <a:effectLst/>
                <a:latin typeface="Segoe"/>
                <a:ea typeface="+mn-ea"/>
                <a:cs typeface="+mn-cs"/>
              </a:rPr>
              <a:t> How does the Cloud Adoption Framework work </a:t>
            </a:r>
            <a:r>
              <a:rPr lang="en-US" b="1" dirty="0">
                <a:latin typeface="Segoe"/>
              </a:rPr>
              <a:t>for your business?</a:t>
            </a:r>
            <a:endParaRPr lang="en-US" b="1" i="1" dirty="0">
              <a:highlight>
                <a:srgbClr val="FFFF00"/>
              </a:highlight>
              <a:latin typeface="Sego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0351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Not a one time deal. Not meant to be static. </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757213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Journey…</a:t>
            </a:r>
          </a:p>
          <a:p>
            <a:endParaRPr lang="en-US" dirty="0"/>
          </a:p>
          <a:p>
            <a:r>
              <a:rPr lang="en-US" dirty="0"/>
              <a:t>Expressed as a maturity model.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A8DE-9272-4D6F-A8F2-D23915D71C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894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655B0-34A6-CC48-B409-7FC714E03B58}" type="slidenum">
              <a:rPr lang="en-US" smtClean="0"/>
              <a:t>8</a:t>
            </a:fld>
            <a:endParaRPr lang="en-US"/>
          </a:p>
        </p:txBody>
      </p:sp>
    </p:spTree>
    <p:extLst>
      <p:ext uri="{BB962C8B-B14F-4D97-AF65-F5344CB8AC3E}">
        <p14:creationId xmlns:p14="http://schemas.microsoft.com/office/powerpoint/2010/main" val="3546779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Cloud Adoption Framework contains detailed information to cover an end-to-end cloud adoption journey:</a:t>
            </a:r>
          </a:p>
          <a:p>
            <a:r>
              <a:rPr lang="en-US" sz="1200" b="0" i="0" kern="1200" dirty="0">
                <a:solidFill>
                  <a:schemeClr val="tx1"/>
                </a:solidFill>
                <a:effectLst/>
                <a:latin typeface="+mn-lt"/>
                <a:ea typeface="+mn-ea"/>
                <a:cs typeface="+mn-cs"/>
              </a:rPr>
              <a:t>It begins with setting the business strategy, which should align to actionable technology projects that deliver on the desired business outcomes.</a:t>
            </a:r>
          </a:p>
          <a:p>
            <a:r>
              <a:rPr lang="en-US" sz="1200" b="0" i="0" kern="1200" dirty="0">
                <a:solidFill>
                  <a:schemeClr val="tx1"/>
                </a:solidFill>
                <a:effectLst/>
                <a:latin typeface="+mn-lt"/>
                <a:ea typeface="+mn-ea"/>
                <a:cs typeface="+mn-cs"/>
              </a:rPr>
              <a:t>It then describes how the organization must:</a:t>
            </a:r>
          </a:p>
          <a:p>
            <a:endParaRPr lang="en-US" sz="1200" b="0" i="0" kern="1200" dirty="0">
              <a:solidFill>
                <a:schemeClr val="tx1"/>
              </a:solidFill>
              <a:effectLst/>
              <a:latin typeface="+mn-lt"/>
              <a:ea typeface="+mn-ea"/>
              <a:cs typeface="+mn-cs"/>
            </a:endParaRPr>
          </a:p>
          <a:p>
            <a:pPr lvl="1"/>
            <a:r>
              <a:rPr lang="en-US" sz="1200" b="0" i="0" kern="1200" dirty="0">
                <a:solidFill>
                  <a:schemeClr val="tx1"/>
                </a:solidFill>
                <a:effectLst/>
                <a:latin typeface="+mn-lt"/>
                <a:ea typeface="+mn-ea"/>
                <a:cs typeface="+mn-cs"/>
              </a:rPr>
              <a:t>Prepare its people with technical readiness.</a:t>
            </a:r>
          </a:p>
          <a:p>
            <a:pPr lvl="1"/>
            <a:r>
              <a:rPr lang="en-US" sz="1200" b="0" i="0" kern="1200" dirty="0">
                <a:solidFill>
                  <a:schemeClr val="tx1"/>
                </a:solidFill>
                <a:effectLst/>
                <a:latin typeface="+mn-lt"/>
                <a:ea typeface="+mn-ea"/>
                <a:cs typeface="+mn-cs"/>
              </a:rPr>
              <a:t>Adjust processes to drive business and technology changes.</a:t>
            </a:r>
          </a:p>
          <a:p>
            <a:pPr lvl="1"/>
            <a:r>
              <a:rPr lang="en-US" sz="1200" b="0" i="0" kern="1200" dirty="0">
                <a:solidFill>
                  <a:schemeClr val="tx1"/>
                </a:solidFill>
                <a:effectLst/>
                <a:latin typeface="+mn-lt"/>
                <a:ea typeface="+mn-ea"/>
                <a:cs typeface="+mn-cs"/>
              </a:rPr>
              <a:t>Enable business outcomes through implementation of the defined technology plan.</a:t>
            </a:r>
          </a:p>
          <a:p>
            <a:r>
              <a:rPr lang="en-US" sz="1200" b="0" i="0" kern="1200" dirty="0">
                <a:solidFill>
                  <a:schemeClr val="tx1"/>
                </a:solidFill>
                <a:effectLst/>
                <a:latin typeface="+mn-lt"/>
                <a:ea typeface="+mn-ea"/>
                <a:cs typeface="+mn-cs"/>
              </a:rPr>
              <a:t>Finally, it covers cloud operations, such as governance, resources, and people and change management.</a:t>
            </a:r>
          </a:p>
          <a:p>
            <a:endParaRPr lang="en-US" sz="1200" dirty="0">
              <a:latin typeface="Segoe"/>
            </a:endParaRPr>
          </a:p>
        </p:txBody>
      </p:sp>
    </p:spTree>
    <p:extLst>
      <p:ext uri="{BB962C8B-B14F-4D97-AF65-F5344CB8AC3E}">
        <p14:creationId xmlns:p14="http://schemas.microsoft.com/office/powerpoint/2010/main" val="3804957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oleObject" Target="../embeddings/oleObject1.bin"/></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16.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16.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16.jpe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1.emf"/><Relationship Id="rId5" Type="http://schemas.openxmlformats.org/officeDocument/2006/relationships/oleObject" Target="../embeddings/oleObject2.bin"/><Relationship Id="rId4" Type="http://schemas.openxmlformats.org/officeDocument/2006/relationships/image" Target="../media/image32.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6.jpe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091660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3950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9234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726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3811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6063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2791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27042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0977148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2817005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2/23/21</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1548872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44829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518363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2/23/21</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8203694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rgbClr val="737373"/>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1184322"/>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214"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50020"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395267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323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7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816706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1772393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58228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2/23/21</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6039743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07891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34749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440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87076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68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091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7045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9164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2916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53635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36257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79965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722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82274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048229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51357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74477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074594"/>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1609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6241012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4707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59556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97860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5597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29690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0899977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37581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1167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8708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807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791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35624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06045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048570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A687-CABC-40D7-BE94-FCBFD92899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C79462-73B6-4216-B68A-C804887E13F0}"/>
              </a:ext>
            </a:extLst>
          </p:cNvPr>
          <p:cNvSpPr>
            <a:spLocks noGrp="1"/>
          </p:cNvSpPr>
          <p:nvPr>
            <p:ph type="subTitle" idx="1"/>
          </p:nvPr>
        </p:nvSpPr>
        <p:spPr>
          <a:xfrm>
            <a:off x="1524000" y="3602038"/>
            <a:ext cx="9144000" cy="165576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0C67A-8389-42CD-BF16-4F1971B8A81A}"/>
              </a:ext>
            </a:extLst>
          </p:cNvPr>
          <p:cNvSpPr>
            <a:spLocks noGrp="1"/>
          </p:cNvSpPr>
          <p:nvPr>
            <p:ph type="dt" sz="half" idx="10"/>
          </p:nvPr>
        </p:nvSpPr>
        <p:spPr/>
        <p:txBody>
          <a:bodyPr/>
          <a:lstStyle/>
          <a:p>
            <a:fld id="{D7AAFB16-FC4F-46C8-9E22-8E539F1A7D46}" type="datetimeFigureOut">
              <a:rPr lang="en-US" smtClean="0"/>
              <a:t>2/23/21</a:t>
            </a:fld>
            <a:endParaRPr lang="en-US"/>
          </a:p>
        </p:txBody>
      </p:sp>
      <p:sp>
        <p:nvSpPr>
          <p:cNvPr id="5" name="Footer Placeholder 4">
            <a:extLst>
              <a:ext uri="{FF2B5EF4-FFF2-40B4-BE49-F238E27FC236}">
                <a16:creationId xmlns:a16="http://schemas.microsoft.com/office/drawing/2014/main" id="{1E675954-75C7-47BA-A732-F965EF6C4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E4874-6251-4206-96CA-F871BED57420}"/>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47292237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7071-FFB1-4DB8-A8DC-4A3E5CA7B4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43DDA-86D1-4800-AD5E-6A5E1A223F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D6A31-6DDD-432B-9764-60C5CBC0F9A3}"/>
              </a:ext>
            </a:extLst>
          </p:cNvPr>
          <p:cNvSpPr>
            <a:spLocks noGrp="1"/>
          </p:cNvSpPr>
          <p:nvPr>
            <p:ph type="dt" sz="half" idx="10"/>
          </p:nvPr>
        </p:nvSpPr>
        <p:spPr/>
        <p:txBody>
          <a:bodyPr/>
          <a:lstStyle/>
          <a:p>
            <a:fld id="{D7AAFB16-FC4F-46C8-9E22-8E539F1A7D46}" type="datetimeFigureOut">
              <a:rPr lang="en-US" smtClean="0"/>
              <a:t>2/23/21</a:t>
            </a:fld>
            <a:endParaRPr lang="en-US"/>
          </a:p>
        </p:txBody>
      </p:sp>
      <p:sp>
        <p:nvSpPr>
          <p:cNvPr id="5" name="Footer Placeholder 4">
            <a:extLst>
              <a:ext uri="{FF2B5EF4-FFF2-40B4-BE49-F238E27FC236}">
                <a16:creationId xmlns:a16="http://schemas.microsoft.com/office/drawing/2014/main" id="{9F8D2DA8-218E-4131-AD53-DF3F28102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B7EBA-3291-4E2C-BD43-B409117A64E4}"/>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1519605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7685281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59D6-A12C-42C4-9CC7-C5D1F14D105C}"/>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4B0372-C8F0-41E3-A6F6-4CED60131901}"/>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5"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2" indent="0">
              <a:buNone/>
              <a:defRPr sz="1600">
                <a:solidFill>
                  <a:schemeClr val="tx1">
                    <a:tint val="75000"/>
                  </a:schemeClr>
                </a:solidFill>
              </a:defRPr>
            </a:lvl5pPr>
            <a:lvl6pPr marL="2286027" indent="0">
              <a:buNone/>
              <a:defRPr sz="1600">
                <a:solidFill>
                  <a:schemeClr val="tx1">
                    <a:tint val="75000"/>
                  </a:schemeClr>
                </a:solidFill>
              </a:defRPr>
            </a:lvl6pPr>
            <a:lvl7pPr marL="2743233" indent="0">
              <a:buNone/>
              <a:defRPr sz="1600">
                <a:solidFill>
                  <a:schemeClr val="tx1">
                    <a:tint val="75000"/>
                  </a:schemeClr>
                </a:solidFill>
              </a:defRPr>
            </a:lvl7pPr>
            <a:lvl8pPr marL="3200438" indent="0">
              <a:buNone/>
              <a:defRPr sz="1600">
                <a:solidFill>
                  <a:schemeClr val="tx1">
                    <a:tint val="75000"/>
                  </a:schemeClr>
                </a:solidFill>
              </a:defRPr>
            </a:lvl8pPr>
            <a:lvl9pPr marL="365764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E2AC18-0F63-40F8-9B7D-0111AF5417AB}"/>
              </a:ext>
            </a:extLst>
          </p:cNvPr>
          <p:cNvSpPr>
            <a:spLocks noGrp="1"/>
          </p:cNvSpPr>
          <p:nvPr>
            <p:ph type="dt" sz="half" idx="10"/>
          </p:nvPr>
        </p:nvSpPr>
        <p:spPr/>
        <p:txBody>
          <a:bodyPr/>
          <a:lstStyle/>
          <a:p>
            <a:fld id="{D7AAFB16-FC4F-46C8-9E22-8E539F1A7D46}" type="datetimeFigureOut">
              <a:rPr lang="en-US" smtClean="0"/>
              <a:t>2/23/21</a:t>
            </a:fld>
            <a:endParaRPr lang="en-US"/>
          </a:p>
        </p:txBody>
      </p:sp>
      <p:sp>
        <p:nvSpPr>
          <p:cNvPr id="5" name="Footer Placeholder 4">
            <a:extLst>
              <a:ext uri="{FF2B5EF4-FFF2-40B4-BE49-F238E27FC236}">
                <a16:creationId xmlns:a16="http://schemas.microsoft.com/office/drawing/2014/main" id="{3D26F0AA-EA5E-482C-ADCA-18E98C3ED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4D72F-31E6-48F0-A90F-10C8CB9A5D8A}"/>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60039811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B5F3-B5FD-4F35-9904-6E54365594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D16DC5-A5CA-49E4-9A97-D2A9594CD230}"/>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270724-8D62-4492-B5BC-1E673B32D8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989A3-3166-435A-81D2-49D474764151}"/>
              </a:ext>
            </a:extLst>
          </p:cNvPr>
          <p:cNvSpPr>
            <a:spLocks noGrp="1"/>
          </p:cNvSpPr>
          <p:nvPr>
            <p:ph type="dt" sz="half" idx="10"/>
          </p:nvPr>
        </p:nvSpPr>
        <p:spPr/>
        <p:txBody>
          <a:bodyPr/>
          <a:lstStyle/>
          <a:p>
            <a:fld id="{D7AAFB16-FC4F-46C8-9E22-8E539F1A7D46}" type="datetimeFigureOut">
              <a:rPr lang="en-US" smtClean="0"/>
              <a:t>2/23/21</a:t>
            </a:fld>
            <a:endParaRPr lang="en-US"/>
          </a:p>
        </p:txBody>
      </p:sp>
      <p:sp>
        <p:nvSpPr>
          <p:cNvPr id="6" name="Footer Placeholder 5">
            <a:extLst>
              <a:ext uri="{FF2B5EF4-FFF2-40B4-BE49-F238E27FC236}">
                <a16:creationId xmlns:a16="http://schemas.microsoft.com/office/drawing/2014/main" id="{F7A12343-2B8F-4EAF-9132-5F69C3F605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3A1EF-9AB0-439A-AC55-BF1F1EC4B814}"/>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223979765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75CD-ED3B-4F32-B91D-47EEA98AF9E2}"/>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78A793-3803-409D-9CC1-49FDB8F68E8D}"/>
              </a:ext>
            </a:extLst>
          </p:cNvPr>
          <p:cNvSpPr>
            <a:spLocks noGrp="1"/>
          </p:cNvSpPr>
          <p:nvPr>
            <p:ph type="body" idx="1"/>
          </p:nvPr>
        </p:nvSpPr>
        <p:spPr>
          <a:xfrm>
            <a:off x="839789" y="1681163"/>
            <a:ext cx="5157787" cy="823912"/>
          </a:xfrm>
        </p:spPr>
        <p:txBody>
          <a:bodyPr anchor="b"/>
          <a:lstStyle>
            <a:lvl1pPr marL="0" indent="0">
              <a:buNone/>
              <a:defRPr sz="2400" b="1"/>
            </a:lvl1pPr>
            <a:lvl2pPr marL="457205" indent="0">
              <a:buNone/>
              <a:defRPr sz="2000" b="1"/>
            </a:lvl2pPr>
            <a:lvl3pPr marL="914411" indent="0">
              <a:buNone/>
              <a:defRPr sz="1800" b="1"/>
            </a:lvl3pPr>
            <a:lvl4pPr marL="1371617" indent="0">
              <a:buNone/>
              <a:defRPr sz="1600" b="1"/>
            </a:lvl4pPr>
            <a:lvl5pPr marL="1828822" indent="0">
              <a:buNone/>
              <a:defRPr sz="1600" b="1"/>
            </a:lvl5pPr>
            <a:lvl6pPr marL="2286027" indent="0">
              <a:buNone/>
              <a:defRPr sz="1600" b="1"/>
            </a:lvl6pPr>
            <a:lvl7pPr marL="2743233" indent="0">
              <a:buNone/>
              <a:defRPr sz="1600" b="1"/>
            </a:lvl7pPr>
            <a:lvl8pPr marL="3200438" indent="0">
              <a:buNone/>
              <a:defRPr sz="1600" b="1"/>
            </a:lvl8pPr>
            <a:lvl9pPr marL="365764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027EEB-EE49-4ED4-BAB8-C71B0F1F9E4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F02B07-82C9-4227-BFA9-200164E43B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5" indent="0">
              <a:buNone/>
              <a:defRPr sz="2000" b="1"/>
            </a:lvl2pPr>
            <a:lvl3pPr marL="914411" indent="0">
              <a:buNone/>
              <a:defRPr sz="1800" b="1"/>
            </a:lvl3pPr>
            <a:lvl4pPr marL="1371617" indent="0">
              <a:buNone/>
              <a:defRPr sz="1600" b="1"/>
            </a:lvl4pPr>
            <a:lvl5pPr marL="1828822" indent="0">
              <a:buNone/>
              <a:defRPr sz="1600" b="1"/>
            </a:lvl5pPr>
            <a:lvl6pPr marL="2286027" indent="0">
              <a:buNone/>
              <a:defRPr sz="1600" b="1"/>
            </a:lvl6pPr>
            <a:lvl7pPr marL="2743233" indent="0">
              <a:buNone/>
              <a:defRPr sz="1600" b="1"/>
            </a:lvl7pPr>
            <a:lvl8pPr marL="3200438" indent="0">
              <a:buNone/>
              <a:defRPr sz="1600" b="1"/>
            </a:lvl8pPr>
            <a:lvl9pPr marL="365764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A92AF4-535D-482D-BEA9-BF1DB5999D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EB411B-36C0-4945-B2CC-D9F6C4672314}"/>
              </a:ext>
            </a:extLst>
          </p:cNvPr>
          <p:cNvSpPr>
            <a:spLocks noGrp="1"/>
          </p:cNvSpPr>
          <p:nvPr>
            <p:ph type="dt" sz="half" idx="10"/>
          </p:nvPr>
        </p:nvSpPr>
        <p:spPr/>
        <p:txBody>
          <a:bodyPr/>
          <a:lstStyle/>
          <a:p>
            <a:fld id="{D7AAFB16-FC4F-46C8-9E22-8E539F1A7D46}" type="datetimeFigureOut">
              <a:rPr lang="en-US" smtClean="0"/>
              <a:t>2/23/21</a:t>
            </a:fld>
            <a:endParaRPr lang="en-US"/>
          </a:p>
        </p:txBody>
      </p:sp>
      <p:sp>
        <p:nvSpPr>
          <p:cNvPr id="8" name="Footer Placeholder 7">
            <a:extLst>
              <a:ext uri="{FF2B5EF4-FFF2-40B4-BE49-F238E27FC236}">
                <a16:creationId xmlns:a16="http://schemas.microsoft.com/office/drawing/2014/main" id="{59E2EC9A-8D7F-4F61-B454-8DDECE40EB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60A3C9-4548-4E77-9A65-BEE725577B40}"/>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385002089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DA33-DF62-48FF-9CBB-7B7839A461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E6DDDF-39AA-4981-98D9-7D2F5213B51C}"/>
              </a:ext>
            </a:extLst>
          </p:cNvPr>
          <p:cNvSpPr>
            <a:spLocks noGrp="1"/>
          </p:cNvSpPr>
          <p:nvPr>
            <p:ph type="dt" sz="half" idx="10"/>
          </p:nvPr>
        </p:nvSpPr>
        <p:spPr/>
        <p:txBody>
          <a:bodyPr/>
          <a:lstStyle/>
          <a:p>
            <a:fld id="{D7AAFB16-FC4F-46C8-9E22-8E539F1A7D46}" type="datetimeFigureOut">
              <a:rPr lang="en-US" smtClean="0"/>
              <a:t>2/23/21</a:t>
            </a:fld>
            <a:endParaRPr lang="en-US"/>
          </a:p>
        </p:txBody>
      </p:sp>
      <p:sp>
        <p:nvSpPr>
          <p:cNvPr id="4" name="Footer Placeholder 3">
            <a:extLst>
              <a:ext uri="{FF2B5EF4-FFF2-40B4-BE49-F238E27FC236}">
                <a16:creationId xmlns:a16="http://schemas.microsoft.com/office/drawing/2014/main" id="{17B2BF0F-F141-49F9-9132-D4EA33EE71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8F9D7-0D1A-4338-91C4-7A5F5319802A}"/>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19821173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7D2B-FC0E-4205-AC8D-F4581606B3EA}"/>
              </a:ext>
            </a:extLst>
          </p:cNvPr>
          <p:cNvSpPr>
            <a:spLocks noGrp="1"/>
          </p:cNvSpPr>
          <p:nvPr>
            <p:ph type="dt" sz="half" idx="10"/>
          </p:nvPr>
        </p:nvSpPr>
        <p:spPr/>
        <p:txBody>
          <a:bodyPr/>
          <a:lstStyle/>
          <a:p>
            <a:fld id="{D7AAFB16-FC4F-46C8-9E22-8E539F1A7D46}" type="datetimeFigureOut">
              <a:rPr lang="en-US" smtClean="0"/>
              <a:t>2/23/21</a:t>
            </a:fld>
            <a:endParaRPr lang="en-US"/>
          </a:p>
        </p:txBody>
      </p:sp>
      <p:sp>
        <p:nvSpPr>
          <p:cNvPr id="3" name="Footer Placeholder 2">
            <a:extLst>
              <a:ext uri="{FF2B5EF4-FFF2-40B4-BE49-F238E27FC236}">
                <a16:creationId xmlns:a16="http://schemas.microsoft.com/office/drawing/2014/main" id="{B07F83E6-0301-4150-BBB6-5CAA757E4D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9C855F-962E-4264-A696-DBF19F456DE0}"/>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166205862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F90C-C6C1-4C5E-B364-BCF3E2F4C0DC}"/>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0E4C5F-3C97-4191-826A-A5C9298FCC05}"/>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3F3884-2CB7-4092-8FDF-514ABCC87EF9}"/>
              </a:ext>
            </a:extLst>
          </p:cNvPr>
          <p:cNvSpPr>
            <a:spLocks noGrp="1"/>
          </p:cNvSpPr>
          <p:nvPr>
            <p:ph type="body" sz="half" idx="2"/>
          </p:nvPr>
        </p:nvSpPr>
        <p:spPr>
          <a:xfrm>
            <a:off x="839789" y="2057400"/>
            <a:ext cx="3932237" cy="3811588"/>
          </a:xfrm>
        </p:spPr>
        <p:txBody>
          <a:bodyPr/>
          <a:lstStyle>
            <a:lvl1pPr marL="0" indent="0">
              <a:buNone/>
              <a:defRPr sz="1600"/>
            </a:lvl1pPr>
            <a:lvl2pPr marL="457205" indent="0">
              <a:buNone/>
              <a:defRPr sz="1400"/>
            </a:lvl2pPr>
            <a:lvl3pPr marL="914411" indent="0">
              <a:buNone/>
              <a:defRPr sz="1200"/>
            </a:lvl3pPr>
            <a:lvl4pPr marL="1371617" indent="0">
              <a:buNone/>
              <a:defRPr sz="1000"/>
            </a:lvl4pPr>
            <a:lvl5pPr marL="1828822" indent="0">
              <a:buNone/>
              <a:defRPr sz="1000"/>
            </a:lvl5pPr>
            <a:lvl6pPr marL="2286027" indent="0">
              <a:buNone/>
              <a:defRPr sz="1000"/>
            </a:lvl6pPr>
            <a:lvl7pPr marL="2743233" indent="0">
              <a:buNone/>
              <a:defRPr sz="1000"/>
            </a:lvl7pPr>
            <a:lvl8pPr marL="3200438" indent="0">
              <a:buNone/>
              <a:defRPr sz="1000"/>
            </a:lvl8pPr>
            <a:lvl9pPr marL="365764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84A5FD-D8BD-4DCE-B26C-650C8358B809}"/>
              </a:ext>
            </a:extLst>
          </p:cNvPr>
          <p:cNvSpPr>
            <a:spLocks noGrp="1"/>
          </p:cNvSpPr>
          <p:nvPr>
            <p:ph type="dt" sz="half" idx="10"/>
          </p:nvPr>
        </p:nvSpPr>
        <p:spPr/>
        <p:txBody>
          <a:bodyPr/>
          <a:lstStyle/>
          <a:p>
            <a:fld id="{D7AAFB16-FC4F-46C8-9E22-8E539F1A7D46}" type="datetimeFigureOut">
              <a:rPr lang="en-US" smtClean="0"/>
              <a:t>2/23/21</a:t>
            </a:fld>
            <a:endParaRPr lang="en-US"/>
          </a:p>
        </p:txBody>
      </p:sp>
      <p:sp>
        <p:nvSpPr>
          <p:cNvPr id="6" name="Footer Placeholder 5">
            <a:extLst>
              <a:ext uri="{FF2B5EF4-FFF2-40B4-BE49-F238E27FC236}">
                <a16:creationId xmlns:a16="http://schemas.microsoft.com/office/drawing/2014/main" id="{6C814BF2-A4F1-47F2-82AA-B10872A7BA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05405-F245-47BE-9240-DF8102987AA9}"/>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327549769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2F0B-586D-4FE5-A680-5472D1AA66FC}"/>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5B8EE9-AC81-48FF-8335-81EC6F2BE897}"/>
              </a:ext>
            </a:extLst>
          </p:cNvPr>
          <p:cNvSpPr>
            <a:spLocks noGrp="1"/>
          </p:cNvSpPr>
          <p:nvPr>
            <p:ph type="pic" idx="1"/>
          </p:nvPr>
        </p:nvSpPr>
        <p:spPr>
          <a:xfrm>
            <a:off x="5183188" y="987426"/>
            <a:ext cx="6172200" cy="4873625"/>
          </a:xfrm>
        </p:spPr>
        <p:txBody>
          <a:bodyPr/>
          <a:lstStyle>
            <a:lvl1pPr marL="0" indent="0">
              <a:buNone/>
              <a:defRPr sz="3200"/>
            </a:lvl1pPr>
            <a:lvl2pPr marL="457205" indent="0">
              <a:buNone/>
              <a:defRPr sz="2800"/>
            </a:lvl2pPr>
            <a:lvl3pPr marL="914411" indent="0">
              <a:buNone/>
              <a:defRPr sz="2400"/>
            </a:lvl3pPr>
            <a:lvl4pPr marL="1371617" indent="0">
              <a:buNone/>
              <a:defRPr sz="2000"/>
            </a:lvl4pPr>
            <a:lvl5pPr marL="1828822" indent="0">
              <a:buNone/>
              <a:defRPr sz="2000"/>
            </a:lvl5pPr>
            <a:lvl6pPr marL="2286027" indent="0">
              <a:buNone/>
              <a:defRPr sz="2000"/>
            </a:lvl6pPr>
            <a:lvl7pPr marL="2743233" indent="0">
              <a:buNone/>
              <a:defRPr sz="2000"/>
            </a:lvl7pPr>
            <a:lvl8pPr marL="3200438" indent="0">
              <a:buNone/>
              <a:defRPr sz="2000"/>
            </a:lvl8pPr>
            <a:lvl9pPr marL="3657643" indent="0">
              <a:buNone/>
              <a:defRPr sz="2000"/>
            </a:lvl9pPr>
          </a:lstStyle>
          <a:p>
            <a:endParaRPr lang="en-US"/>
          </a:p>
        </p:txBody>
      </p:sp>
      <p:sp>
        <p:nvSpPr>
          <p:cNvPr id="4" name="Text Placeholder 3">
            <a:extLst>
              <a:ext uri="{FF2B5EF4-FFF2-40B4-BE49-F238E27FC236}">
                <a16:creationId xmlns:a16="http://schemas.microsoft.com/office/drawing/2014/main" id="{B61125FA-BA68-4AA0-BEB4-D86EABB13F29}"/>
              </a:ext>
            </a:extLst>
          </p:cNvPr>
          <p:cNvSpPr>
            <a:spLocks noGrp="1"/>
          </p:cNvSpPr>
          <p:nvPr>
            <p:ph type="body" sz="half" idx="2"/>
          </p:nvPr>
        </p:nvSpPr>
        <p:spPr>
          <a:xfrm>
            <a:off x="839789" y="2057400"/>
            <a:ext cx="3932237" cy="3811588"/>
          </a:xfrm>
        </p:spPr>
        <p:txBody>
          <a:bodyPr/>
          <a:lstStyle>
            <a:lvl1pPr marL="0" indent="0">
              <a:buNone/>
              <a:defRPr sz="1600"/>
            </a:lvl1pPr>
            <a:lvl2pPr marL="457205" indent="0">
              <a:buNone/>
              <a:defRPr sz="1400"/>
            </a:lvl2pPr>
            <a:lvl3pPr marL="914411" indent="0">
              <a:buNone/>
              <a:defRPr sz="1200"/>
            </a:lvl3pPr>
            <a:lvl4pPr marL="1371617" indent="0">
              <a:buNone/>
              <a:defRPr sz="1000"/>
            </a:lvl4pPr>
            <a:lvl5pPr marL="1828822" indent="0">
              <a:buNone/>
              <a:defRPr sz="1000"/>
            </a:lvl5pPr>
            <a:lvl6pPr marL="2286027" indent="0">
              <a:buNone/>
              <a:defRPr sz="1000"/>
            </a:lvl6pPr>
            <a:lvl7pPr marL="2743233" indent="0">
              <a:buNone/>
              <a:defRPr sz="1000"/>
            </a:lvl7pPr>
            <a:lvl8pPr marL="3200438" indent="0">
              <a:buNone/>
              <a:defRPr sz="1000"/>
            </a:lvl8pPr>
            <a:lvl9pPr marL="365764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9B752-941A-45F7-BC06-90710A63DB0F}"/>
              </a:ext>
            </a:extLst>
          </p:cNvPr>
          <p:cNvSpPr>
            <a:spLocks noGrp="1"/>
          </p:cNvSpPr>
          <p:nvPr>
            <p:ph type="dt" sz="half" idx="10"/>
          </p:nvPr>
        </p:nvSpPr>
        <p:spPr/>
        <p:txBody>
          <a:bodyPr/>
          <a:lstStyle/>
          <a:p>
            <a:fld id="{D7AAFB16-FC4F-46C8-9E22-8E539F1A7D46}" type="datetimeFigureOut">
              <a:rPr lang="en-US" smtClean="0"/>
              <a:t>2/23/21</a:t>
            </a:fld>
            <a:endParaRPr lang="en-US"/>
          </a:p>
        </p:txBody>
      </p:sp>
      <p:sp>
        <p:nvSpPr>
          <p:cNvPr id="6" name="Footer Placeholder 5">
            <a:extLst>
              <a:ext uri="{FF2B5EF4-FFF2-40B4-BE49-F238E27FC236}">
                <a16:creationId xmlns:a16="http://schemas.microsoft.com/office/drawing/2014/main" id="{C233812A-4537-4934-806E-778D6E4E9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96FD7-598F-4BC9-9681-88A691BE65C1}"/>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10589846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5719-1133-4947-9E7F-E6278088F8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138E2D-375A-4BD6-80DF-A1D2C71664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6BA41-2CB3-4D00-BEA9-C04DF7C2940A}"/>
              </a:ext>
            </a:extLst>
          </p:cNvPr>
          <p:cNvSpPr>
            <a:spLocks noGrp="1"/>
          </p:cNvSpPr>
          <p:nvPr>
            <p:ph type="dt" sz="half" idx="10"/>
          </p:nvPr>
        </p:nvSpPr>
        <p:spPr/>
        <p:txBody>
          <a:bodyPr/>
          <a:lstStyle/>
          <a:p>
            <a:fld id="{D7AAFB16-FC4F-46C8-9E22-8E539F1A7D46}" type="datetimeFigureOut">
              <a:rPr lang="en-US" smtClean="0"/>
              <a:t>2/23/21</a:t>
            </a:fld>
            <a:endParaRPr lang="en-US"/>
          </a:p>
        </p:txBody>
      </p:sp>
      <p:sp>
        <p:nvSpPr>
          <p:cNvPr id="5" name="Footer Placeholder 4">
            <a:extLst>
              <a:ext uri="{FF2B5EF4-FFF2-40B4-BE49-F238E27FC236}">
                <a16:creationId xmlns:a16="http://schemas.microsoft.com/office/drawing/2014/main" id="{C28F8490-40B7-4DC8-A914-6C2B261B2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853F6-A7E1-43D8-A26C-B05FA503AE83}"/>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6837314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DEBED-A0FE-4404-AD57-A9E62D7B9A6D}"/>
              </a:ext>
            </a:extLst>
          </p:cNvPr>
          <p:cNvSpPr>
            <a:spLocks noGrp="1"/>
          </p:cNvSpPr>
          <p:nvPr>
            <p:ph type="title" orient="vert"/>
          </p:nvPr>
        </p:nvSpPr>
        <p:spPr>
          <a:xfrm>
            <a:off x="8724901"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5D1B5E-F328-401E-9B09-F51B2536D003}"/>
              </a:ext>
            </a:extLst>
          </p:cNvPr>
          <p:cNvSpPr>
            <a:spLocks noGrp="1"/>
          </p:cNvSpPr>
          <p:nvPr>
            <p:ph type="body" orient="vert" idx="1"/>
          </p:nvPr>
        </p:nvSpPr>
        <p:spPr>
          <a:xfrm>
            <a:off x="838200"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02BB0-B068-43DF-B589-3425390B4FC4}"/>
              </a:ext>
            </a:extLst>
          </p:cNvPr>
          <p:cNvSpPr>
            <a:spLocks noGrp="1"/>
          </p:cNvSpPr>
          <p:nvPr>
            <p:ph type="dt" sz="half" idx="10"/>
          </p:nvPr>
        </p:nvSpPr>
        <p:spPr/>
        <p:txBody>
          <a:bodyPr/>
          <a:lstStyle/>
          <a:p>
            <a:fld id="{D7AAFB16-FC4F-46C8-9E22-8E539F1A7D46}" type="datetimeFigureOut">
              <a:rPr lang="en-US" smtClean="0"/>
              <a:t>2/23/21</a:t>
            </a:fld>
            <a:endParaRPr lang="en-US"/>
          </a:p>
        </p:txBody>
      </p:sp>
      <p:sp>
        <p:nvSpPr>
          <p:cNvPr id="5" name="Footer Placeholder 4">
            <a:extLst>
              <a:ext uri="{FF2B5EF4-FFF2-40B4-BE49-F238E27FC236}">
                <a16:creationId xmlns:a16="http://schemas.microsoft.com/office/drawing/2014/main" id="{672EDCEE-F1C3-40E8-A987-5B40CEB69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28527-3ADF-4621-B181-1E52A8DA6F3B}"/>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104479335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2090"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9" name="Rectangle 29"/>
          <p:cNvSpPr/>
          <p:nvPr userDrawn="1"/>
        </p:nvSpPr>
        <p:spPr bwMode="auto">
          <a:xfrm>
            <a:off x="-140367" y="1"/>
            <a:ext cx="12192000" cy="6857999"/>
          </a:xfrm>
          <a:prstGeom prst="rect">
            <a:avLst/>
          </a:prstGeom>
          <a:gradFill flip="none" rotWithShape="1">
            <a:gsLst>
              <a:gs pos="0">
                <a:srgbClr val="FFFFFF">
                  <a:alpha val="55000"/>
                </a:srgbClr>
              </a:gs>
              <a:gs pos="34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299" rIns="182876" bIns="146299" numCol="1" spcCol="0" rtlCol="0" fromWordArt="0" anchor="t" anchorCtr="0" forceAA="0" compatLnSpc="1">
            <a:prstTxWarp prst="textNoShape">
              <a:avLst/>
            </a:prstTxWarp>
            <a:noAutofit/>
          </a:bodyPr>
          <a:lstStyle/>
          <a:p>
            <a:pPr algn="ctr" defTabSz="932494"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10" name="Rectangle 9"/>
          <p:cNvSpPr/>
          <p:nvPr userDrawn="1"/>
        </p:nvSpPr>
        <p:spPr bwMode="auto">
          <a:xfrm>
            <a:off x="3177" y="0"/>
            <a:ext cx="5952457" cy="6858000"/>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299" rIns="182876" bIns="146299" numCol="1" spcCol="0" rtlCol="0" fromWordArt="0" anchor="t" anchorCtr="0" forceAA="0" compatLnSpc="1">
            <a:prstTxWarp prst="textNoShape">
              <a:avLst/>
            </a:prstTxWarp>
            <a:noAutofit/>
          </a:bodyPr>
          <a:lstStyle/>
          <a:p>
            <a:pPr algn="ctr" defTabSz="93249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8"/>
            <a:ext cx="5237162" cy="1720381"/>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1055382"/>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10" indent="0" algn="ctr">
              <a:buNone/>
              <a:defRPr>
                <a:solidFill>
                  <a:schemeClr val="tx1">
                    <a:tint val="75000"/>
                  </a:schemeClr>
                </a:solidFill>
              </a:defRPr>
            </a:lvl2pPr>
            <a:lvl3pPr marL="914422" indent="0" algn="ctr">
              <a:buNone/>
              <a:defRPr>
                <a:solidFill>
                  <a:schemeClr val="tx1">
                    <a:tint val="75000"/>
                  </a:schemeClr>
                </a:solidFill>
              </a:defRPr>
            </a:lvl3pPr>
            <a:lvl4pPr marL="1371633" indent="0" algn="ctr">
              <a:buNone/>
              <a:defRPr>
                <a:solidFill>
                  <a:schemeClr val="tx1">
                    <a:tint val="75000"/>
                  </a:schemeClr>
                </a:solidFill>
              </a:defRPr>
            </a:lvl4pPr>
            <a:lvl5pPr marL="1828844" indent="0" algn="ctr">
              <a:buNone/>
              <a:defRPr>
                <a:solidFill>
                  <a:schemeClr val="tx1">
                    <a:tint val="75000"/>
                  </a:schemeClr>
                </a:solidFill>
              </a:defRPr>
            </a:lvl5pPr>
            <a:lvl6pPr marL="2286054" indent="0" algn="ctr">
              <a:buNone/>
              <a:defRPr>
                <a:solidFill>
                  <a:schemeClr val="tx1">
                    <a:tint val="75000"/>
                  </a:schemeClr>
                </a:solidFill>
              </a:defRPr>
            </a:lvl6pPr>
            <a:lvl7pPr marL="2743265" indent="0" algn="ctr">
              <a:buNone/>
              <a:defRPr>
                <a:solidFill>
                  <a:schemeClr val="tx1">
                    <a:tint val="75000"/>
                  </a:schemeClr>
                </a:solidFill>
              </a:defRPr>
            </a:lvl7pPr>
            <a:lvl8pPr marL="3200477" indent="0" algn="ctr">
              <a:buNone/>
              <a:defRPr>
                <a:solidFill>
                  <a:schemeClr val="tx1">
                    <a:tint val="75000"/>
                  </a:schemeClr>
                </a:solidFill>
              </a:defRPr>
            </a:lvl8pPr>
            <a:lvl9pPr marL="3657687"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5248905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4628229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3009899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6" y="94169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390301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3" indent="0">
              <a:buNone/>
              <a:defRPr/>
            </a:lvl2pPr>
            <a:lvl3pPr marL="448203" indent="0">
              <a:buNone/>
              <a:defRPr/>
            </a:lvl3pPr>
            <a:lvl4pPr marL="672306" indent="0">
              <a:buNone/>
              <a:defRPr/>
            </a:lvl4pPr>
            <a:lvl5pPr marL="89640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7" marR="0" indent="-280127" algn="l" defTabSz="914389"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203" indent="0">
              <a:buNone/>
              <a:defRPr/>
            </a:lvl3pPr>
            <a:lvl4pPr marL="672306" indent="0">
              <a:buNone/>
              <a:defRPr/>
            </a:lvl4pPr>
            <a:lvl5pPr marL="896407" indent="0">
              <a:buNone/>
              <a:defRPr/>
            </a:lvl5pPr>
          </a:lstStyle>
          <a:p>
            <a:pPr lvl="0"/>
            <a:r>
              <a:rPr lang="en-US"/>
              <a:t>Paragraph title Segoe UI </a:t>
            </a:r>
            <a:r>
              <a:rPr lang="en-US" err="1"/>
              <a:t>Semibold</a:t>
            </a:r>
            <a:r>
              <a:rPr lang="en-US"/>
              <a:t> 14/18</a:t>
            </a:r>
          </a:p>
          <a:p>
            <a:pPr marL="280127" marR="0" lvl="1" indent="-280127" algn="l" defTabSz="914389"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7" marR="0" lvl="1" indent="-280127" algn="l" defTabSz="914389"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7" marR="0" indent="-280127" algn="l" defTabSz="914389"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203" indent="0">
              <a:buNone/>
              <a:defRPr/>
            </a:lvl3pPr>
            <a:lvl4pPr marL="672306" indent="0">
              <a:buNone/>
              <a:defRPr/>
            </a:lvl4pPr>
            <a:lvl5pPr marL="896407" indent="0">
              <a:buNone/>
              <a:defRPr/>
            </a:lvl5pPr>
          </a:lstStyle>
          <a:p>
            <a:pPr lvl="0"/>
            <a:r>
              <a:rPr lang="en-US"/>
              <a:t>Paragraph title Segoe UI </a:t>
            </a:r>
            <a:r>
              <a:rPr lang="en-US" err="1"/>
              <a:t>Semibold</a:t>
            </a:r>
            <a:r>
              <a:rPr lang="en-US"/>
              <a:t> 14/18</a:t>
            </a:r>
          </a:p>
          <a:p>
            <a:pPr marL="280127" marR="0" lvl="1" indent="-280127" algn="l" defTabSz="914389"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7" marR="0" lvl="1" indent="-280127" algn="l" defTabSz="914389"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7" marR="0" indent="-280127" algn="l" defTabSz="914389"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203" indent="0">
              <a:buNone/>
              <a:defRPr/>
            </a:lvl3pPr>
            <a:lvl4pPr marL="672306" indent="0">
              <a:buNone/>
              <a:defRPr/>
            </a:lvl4pPr>
            <a:lvl5pPr marL="896407" indent="0">
              <a:buNone/>
              <a:defRPr/>
            </a:lvl5pPr>
          </a:lstStyle>
          <a:p>
            <a:pPr lvl="0"/>
            <a:r>
              <a:rPr lang="en-US"/>
              <a:t>Paragraph title Segoe UI </a:t>
            </a:r>
            <a:r>
              <a:rPr lang="en-US" err="1"/>
              <a:t>Semibold</a:t>
            </a:r>
            <a:r>
              <a:rPr lang="en-US"/>
              <a:t> 14/18</a:t>
            </a:r>
          </a:p>
          <a:p>
            <a:pPr marL="280127" marR="0" lvl="1" indent="-280127" algn="l" defTabSz="914389"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7" marR="0" lvl="1" indent="-280127" algn="l" defTabSz="914389"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913753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508492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79130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752411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083834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8258954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1824455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157244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0842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8215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70647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25064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4072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13490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297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437674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4591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5517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107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4717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302213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8584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1352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9341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5320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11698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90651734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46838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1112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26786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89016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5587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4187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7408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120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867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238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6844448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2916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988662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3479085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784055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2/23/21</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42313173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735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278168279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2/23/21</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34141683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647847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1286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97033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9544555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3063731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3822671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366844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447240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3229794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3229705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626980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2883667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2076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7242049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247223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20496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0892341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2793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38862215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1010942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1252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320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353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842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2928915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544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3322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1372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06389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376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966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76835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936433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33918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72695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8866824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2716547"/>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79786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468761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9354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11243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39535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7156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63429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65944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7436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8"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slideLayout" Target="../slideLayouts/slideLayout116.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41" Type="http://schemas.openxmlformats.org/officeDocument/2006/relationships/slideLayout" Target="../slideLayouts/slideLayout115.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4" Type="http://schemas.openxmlformats.org/officeDocument/2006/relationships/image" Target="../media/image19.emf"/><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theme" Target="../theme/theme4.xml"/><Relationship Id="rId8" Type="http://schemas.openxmlformats.org/officeDocument/2006/relationships/slideLayout" Target="../slideLayouts/slideLayout82.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image" Target="../media/image19.emf"/><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theme" Target="../theme/theme5.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2" Type="http://schemas.openxmlformats.org/officeDocument/2006/relationships/slideLayout" Target="../slideLayouts/slideLayout149.xml"/><Relationship Id="rId16" Type="http://schemas.openxmlformats.org/officeDocument/2006/relationships/theme" Target="../theme/theme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3748499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557223"/>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114792062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4426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5349965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D06A14-7B27-4939-89D9-878C21CD381E}"/>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E9C3D-3613-49B4-B5BC-7DA1F5B484F6}"/>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607A5-261F-4354-A767-646FDE707AA6}"/>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AFB16-FC4F-46C8-9E22-8E539F1A7D46}" type="datetimeFigureOut">
              <a:rPr lang="en-US" smtClean="0"/>
              <a:t>2/23/21</a:t>
            </a:fld>
            <a:endParaRPr lang="en-US"/>
          </a:p>
        </p:txBody>
      </p:sp>
      <p:sp>
        <p:nvSpPr>
          <p:cNvPr id="5" name="Footer Placeholder 4">
            <a:extLst>
              <a:ext uri="{FF2B5EF4-FFF2-40B4-BE49-F238E27FC236}">
                <a16:creationId xmlns:a16="http://schemas.microsoft.com/office/drawing/2014/main" id="{789A4F7C-CB38-4333-B9DF-A0CDEDCE297A}"/>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D4D664-9E3B-489D-A3A7-6CBF7BEAA0DB}"/>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4B195-ED54-4851-8A7E-C5933F22006B}" type="slidenum">
              <a:rPr lang="en-US" smtClean="0"/>
              <a:t>‹#›</a:t>
            </a:fld>
            <a:endParaRPr lang="en-US"/>
          </a:p>
        </p:txBody>
      </p:sp>
    </p:spTree>
    <p:extLst>
      <p:ext uri="{BB962C8B-B14F-4D97-AF65-F5344CB8AC3E}">
        <p14:creationId xmlns:p14="http://schemas.microsoft.com/office/powerpoint/2010/main" val="23716886"/>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9"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4"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5"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2" algn="l" defTabSz="914411" rtl="0" eaLnBrk="1" latinLnBrk="0" hangingPunct="1">
        <a:defRPr sz="1800" kern="1200">
          <a:solidFill>
            <a:schemeClr val="tx1"/>
          </a:solidFill>
          <a:latin typeface="+mn-lt"/>
          <a:ea typeface="+mn-ea"/>
          <a:cs typeface="+mn-cs"/>
        </a:defRPr>
      </a:lvl5pPr>
      <a:lvl6pPr marL="2286027" algn="l" defTabSz="914411" rtl="0" eaLnBrk="1" latinLnBrk="0" hangingPunct="1">
        <a:defRPr sz="1800" kern="1200">
          <a:solidFill>
            <a:schemeClr val="tx1"/>
          </a:solidFill>
          <a:latin typeface="+mn-lt"/>
          <a:ea typeface="+mn-ea"/>
          <a:cs typeface="+mn-cs"/>
        </a:defRPr>
      </a:lvl6pPr>
      <a:lvl7pPr marL="2743233" algn="l" defTabSz="914411" rtl="0" eaLnBrk="1" latinLnBrk="0" hangingPunct="1">
        <a:defRPr sz="1800" kern="1200">
          <a:solidFill>
            <a:schemeClr val="tx1"/>
          </a:solidFill>
          <a:latin typeface="+mn-lt"/>
          <a:ea typeface="+mn-ea"/>
          <a:cs typeface="+mn-cs"/>
        </a:defRPr>
      </a:lvl7pPr>
      <a:lvl8pPr marL="3200438" algn="l" defTabSz="914411" rtl="0" eaLnBrk="1" latinLnBrk="0" hangingPunct="1">
        <a:defRPr sz="1800" kern="1200">
          <a:solidFill>
            <a:schemeClr val="tx1"/>
          </a:solidFill>
          <a:latin typeface="+mn-lt"/>
          <a:ea typeface="+mn-ea"/>
          <a:cs typeface="+mn-cs"/>
        </a:defRPr>
      </a:lvl8pPr>
      <a:lvl9pPr marL="3657643"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svg"/></Relationships>
</file>

<file path=ppt/slides/_rels/slide10.xml.rels><?xml version="1.0" encoding="UTF-8" standalone="yes"?>
<Relationships xmlns="http://schemas.openxmlformats.org/package/2006/relationships"><Relationship Id="rId8" Type="http://schemas.openxmlformats.org/officeDocument/2006/relationships/hyperlink" Target="https://aka.ms/aqc" TargetMode="External"/><Relationship Id="rId13" Type="http://schemas.openxmlformats.org/officeDocument/2006/relationships/hyperlink" Target="https://aka.ms/adopt/aqc-innovationguide" TargetMode="External"/><Relationship Id="rId18" Type="http://schemas.openxmlformats.org/officeDocument/2006/relationships/hyperlink" Target="https://archcenter.blob.core.windows.net/cdn/fusion/governance/Identity%20Baseline%20Discipline%20Template.docx" TargetMode="External"/><Relationship Id="rId3" Type="http://schemas.openxmlformats.org/officeDocument/2006/relationships/hyperlink" Target="https://aka.ms/adopt/journeytracker" TargetMode="External"/><Relationship Id="rId21" Type="http://schemas.openxmlformats.org/officeDocument/2006/relationships/hyperlink" Target="https://aka.ms/adopt/architecturereview" TargetMode="External"/><Relationship Id="rId7" Type="http://schemas.openxmlformats.org/officeDocument/2006/relationships/hyperlink" Target="https://aka.ms/adopt/aqc-setupguide" TargetMode="External"/><Relationship Id="rId12" Type="http://schemas.openxmlformats.org/officeDocument/2006/relationships/hyperlink" Target="https://aka.ms/adopt/aqc-migrationguide" TargetMode="External"/><Relationship Id="rId17" Type="http://schemas.openxmlformats.org/officeDocument/2006/relationships/hyperlink" Target="https://archcenter.blob.core.windows.net/cdn/fusion/governance/Deployment%20Acceleration%20Discipline%20Template.docx" TargetMode="External"/><Relationship Id="rId25" Type="http://schemas.openxmlformats.org/officeDocument/2006/relationships/hyperlink" Target="https://aka.ms/adopt/tools-templates" TargetMode="External"/><Relationship Id="rId2" Type="http://schemas.openxmlformats.org/officeDocument/2006/relationships/notesSlide" Target="../notesSlides/notesSlide10.xml"/><Relationship Id="rId16" Type="http://schemas.openxmlformats.org/officeDocument/2006/relationships/hyperlink" Target="https://archcenter.blob.core.windows.net/cdn/fusion/governance/Cost%20Management%20Discipline%20Template.docx" TargetMode="External"/><Relationship Id="rId20" Type="http://schemas.openxmlformats.org/officeDocument/2006/relationships/hyperlink" Target="https://archcenter.blob.core.windows.net/cdn/fusion/governance/Security%20Baseline%20Discipline%20Template.docx" TargetMode="External"/><Relationship Id="rId1" Type="http://schemas.openxmlformats.org/officeDocument/2006/relationships/slideLayout" Target="../slideLayouts/slideLayout64.xml"/><Relationship Id="rId6" Type="http://schemas.openxmlformats.org/officeDocument/2006/relationships/hyperlink" Target="https://archcenter.blob.core.windows.net/cdn/fusion/readiness/Microsoft-Cloud-Adoption-Framework-Strategy-and-Plan-Template.docx" TargetMode="External"/><Relationship Id="rId11" Type="http://schemas.openxmlformats.org/officeDocument/2006/relationships/hyperlink" Target="https://aka.ms/smarttool" TargetMode="External"/><Relationship Id="rId24" Type="http://schemas.openxmlformats.org/officeDocument/2006/relationships/hyperlink" Target="https://raw.githubusercontent.com/microsoft/CloudAdoptionFramework/master/manage/opsmanagementworkbook.xlsx" TargetMode="External"/><Relationship Id="rId5" Type="http://schemas.openxmlformats.org/officeDocument/2006/relationships/hyperlink" Target="https://azuredevopsdemogenerator.azurewebsites.net/?name=CloudAdoptionPlan" TargetMode="External"/><Relationship Id="rId15" Type="http://schemas.openxmlformats.org/officeDocument/2006/relationships/hyperlink" Target="https://archcenter.blob.core.windows.net/cdn/fusion/governance/Governance%20Discipline%20Template.docx" TargetMode="External"/><Relationship Id="rId23" Type="http://schemas.openxmlformats.org/officeDocument/2006/relationships/hyperlink" Target="https://github.com/microsoft/CloudAdoptionFramework/tree/master/manage/Automation-Best-Practices" TargetMode="External"/><Relationship Id="rId10" Type="http://schemas.openxmlformats.org/officeDocument/2006/relationships/hyperlink" Target="https://docs.microsoft.com/azure/cloud-adoption-framework/ready/landing-zone/first-landing-zone" TargetMode="External"/><Relationship Id="rId19" Type="http://schemas.openxmlformats.org/officeDocument/2006/relationships/hyperlink" Target="https://archcenter.blob.core.windows.net/cdn/fusion/governance/Resource%20Consistency%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rchcenter.blob.core.windows.net/cdn/fusion/readiness/CAF%20Readiness%20Naming%20and%20Tagging%20tracking%20template.xlsx" TargetMode="External"/><Relationship Id="rId14" Type="http://schemas.openxmlformats.org/officeDocument/2006/relationships/hyperlink" Target="../Under%20Development-%20Drafts/aka.ms/adopt/gov/assess" TargetMode="External"/><Relationship Id="rId22" Type="http://schemas.openxmlformats.org/officeDocument/2006/relationships/hyperlink" Target="https://docs.microsoft.com/en-us/Azure/architectur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ka.ms/CAF" TargetMode="External"/><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pricing/calculator" TargetMode="External"/><Relationship Id="rId2" Type="http://schemas.openxmlformats.org/officeDocument/2006/relationships/hyperlink" Target="https://azure.microsoft.com/pricing/tco/calculator" TargetMode="External"/><Relationship Id="rId1" Type="http://schemas.openxmlformats.org/officeDocument/2006/relationships/slideLayout" Target="../slideLayouts/slideLayout31.xml"/><Relationship Id="rId4" Type="http://schemas.openxmlformats.org/officeDocument/2006/relationships/hyperlink" Target="https://docs.microsoft.com/en-us/azure/cloud-adoption-framework/digital-estate/5-rs-of-rationalizat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ssessments/?mode=pre-assessment&amp;session=local" TargetMode="External"/><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hyperlink" Target="https://github.com/danielsegan" TargetMode="External"/><Relationship Id="rId4" Type="http://schemas.openxmlformats.org/officeDocument/2006/relationships/hyperlink" Target="mailto:daniel.segan@Microsoft.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0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hyperlink" Target="https://archcenter.blob.core.windows.net/cdn/fusion/readiness/Microsoft-Cloud-Adoption-Framework-Strategy-and-Plan-Template.docx" TargetMode="External"/><Relationship Id="rId2" Type="http://schemas.openxmlformats.org/officeDocument/2006/relationships/image" Target="../media/image44.png"/><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devopsdemogenerator.azurewebsites.net/" TargetMode="External"/><Relationship Id="rId2" Type="http://schemas.openxmlformats.org/officeDocument/2006/relationships/image" Target="../media/image45.png"/><Relationship Id="rId1" Type="http://schemas.openxmlformats.org/officeDocument/2006/relationships/slideLayout" Target="../slideLayouts/slideLayout81.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08.xml"/><Relationship Id="rId1" Type="http://schemas.openxmlformats.org/officeDocument/2006/relationships/vmlDrawing" Target="../drawings/vmlDrawing3.v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83.xml"/><Relationship Id="rId4" Type="http://schemas.openxmlformats.org/officeDocument/2006/relationships/hyperlink" Target="https://en.wikipedia.org/wiki/Torino_Porta_Susa_railway_stat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01.xml"/><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101.xml"/><Relationship Id="rId4" Type="http://schemas.openxmlformats.org/officeDocument/2006/relationships/hyperlink" Target="http://aka.ms/cafbpfoundation"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aka.ms/cafbplandingzone" TargetMode="External"/><Relationship Id="rId2" Type="http://schemas.openxmlformats.org/officeDocument/2006/relationships/notesSlide" Target="../notesSlides/notesSlide23.xml"/><Relationship Id="rId1" Type="http://schemas.openxmlformats.org/officeDocument/2006/relationships/slideLayout" Target="../slideLayouts/slideLayout101.xml"/><Relationship Id="rId5" Type="http://schemas.openxmlformats.org/officeDocument/2006/relationships/image" Target="../media/image56.emf"/><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01.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hyperlink" Target="http://aka.ms/adopt/northstar" TargetMode="External"/><Relationship Id="rId2" Type="http://schemas.openxmlformats.org/officeDocument/2006/relationships/image" Target="../media/image59.png"/><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65.xml"/><Relationship Id="rId5" Type="http://schemas.openxmlformats.org/officeDocument/2006/relationships/hyperlink" Target="https://aka.ms/adopt/gov/assess" TargetMode="Externa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5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5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23.xml"/><Relationship Id="rId6" Type="http://schemas.openxmlformats.org/officeDocument/2006/relationships/image" Target="../media/image66.svg"/><Relationship Id="rId11" Type="http://schemas.openxmlformats.org/officeDocument/2006/relationships/image" Target="../media/image71.sv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svg"/><Relationship Id="rId14" Type="http://schemas.openxmlformats.org/officeDocument/2006/relationships/image" Target="../media/image7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464842" y="4350114"/>
            <a:ext cx="9609045" cy="725583"/>
          </a:xfrm>
        </p:spPr>
        <p:txBody>
          <a:bodyPr vert="horz" wrap="square" lIns="0" tIns="91440" rIns="146304" bIns="91440" rtlCol="0" anchor="t">
            <a:spAutoFit/>
          </a:bodyPr>
          <a:lstStyle/>
          <a:p>
            <a:r>
              <a:rPr lang="en-US" sz="1750">
                <a:cs typeface="Segoe UI Semibold"/>
              </a:rPr>
              <a:t>November 2020</a:t>
            </a:r>
          </a:p>
          <a:p>
            <a:endParaRPr lang="en-US"/>
          </a:p>
        </p:txBody>
      </p:sp>
      <p:sp>
        <p:nvSpPr>
          <p:cNvPr id="4" name="Title 3"/>
          <p:cNvSpPr>
            <a:spLocks noGrp="1"/>
          </p:cNvSpPr>
          <p:nvPr>
            <p:ph type="title"/>
          </p:nvPr>
        </p:nvSpPr>
        <p:spPr>
          <a:xfrm>
            <a:off x="407393" y="2532448"/>
            <a:ext cx="6374080" cy="1793104"/>
          </a:xfrm>
        </p:spPr>
        <p:txBody>
          <a:bodyPr/>
          <a:lstStyle/>
          <a:p>
            <a:r>
              <a:rPr lang="en-US" sz="4000" dirty="0">
                <a:cs typeface="Segoe UI"/>
              </a:rPr>
              <a:t>Cloud Adoption Framework for Azure</a:t>
            </a:r>
            <a:br>
              <a:rPr lang="en-US" sz="4000" dirty="0">
                <a:cs typeface="Segoe UI"/>
              </a:rPr>
            </a:br>
            <a:r>
              <a:rPr lang="en-US" sz="4000" dirty="0">
                <a:cs typeface="Segoe UI"/>
              </a:rPr>
              <a:t>​Overview</a:t>
            </a: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Tree>
    <p:extLst>
      <p:ext uri="{BB962C8B-B14F-4D97-AF65-F5344CB8AC3E}">
        <p14:creationId xmlns:p14="http://schemas.microsoft.com/office/powerpoint/2010/main" val="38431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white"/>
                </a:solidFill>
                <a:effectLst/>
                <a:uLnTx/>
                <a:uFillTx/>
                <a:latin typeface="Segoe UI Semibold"/>
                <a:ea typeface="+mn-ea"/>
                <a:cs typeface="Segoe UI" pitchFamily="34" charset="0"/>
              </a:rPr>
              <a:t>Tools, templates, and assessments</a:t>
            </a: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prstClr val="white"/>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none" strike="noStrike" kern="1200" cap="none" spc="0" normalizeH="0" baseline="0" noProof="0">
              <a:ln>
                <a:noFill/>
              </a:ln>
              <a:solidFill>
                <a:prstClr val="white"/>
              </a:solidFill>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954107"/>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0">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4">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6">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Microsoft Azure Well-Architected R</a:t>
            </a:r>
            <a:r>
              <a:rPr kumimoji="0" lang="en-US" sz="12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eview</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a:ln>
                  <a:noFill/>
                </a:ln>
                <a:solidFill>
                  <a:prstClr val="black"/>
                </a:solidFill>
                <a:effectLst/>
                <a:uLnTx/>
                <a:uFillTx/>
                <a:latin typeface="Segoe UI" panose="020B0502040204020203" pitchFamily="34" charset="0"/>
                <a:ea typeface="+mn-ea"/>
                <a:cs typeface="+mn-cs"/>
                <a:hlinkClick r:id="rId25">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a:ln>
                <a:noFill/>
              </a:ln>
              <a:solidFill>
                <a:prstClr val="black"/>
              </a:solidFill>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868" cy="864397"/>
          </a:xfrm>
          <a:prstGeom prst="bentConnector3">
            <a:avLst>
              <a:gd name="adj1" fmla="val -29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202810"/>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48381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F3DA-6FFE-4B41-91E5-56EA83C6E604}"/>
              </a:ext>
            </a:extLst>
          </p:cNvPr>
          <p:cNvSpPr>
            <a:spLocks noGrp="1"/>
          </p:cNvSpPr>
          <p:nvPr>
            <p:ph type="title"/>
          </p:nvPr>
        </p:nvSpPr>
        <p:spPr>
          <a:xfrm>
            <a:off x="584200" y="2025650"/>
            <a:ext cx="4161981" cy="1107996"/>
          </a:xfrm>
        </p:spPr>
        <p:txBody>
          <a:bodyPr wrap="square" anchor="b">
            <a:normAutofit/>
          </a:bodyPr>
          <a:lstStyle/>
          <a:p>
            <a:r>
              <a:rPr lang="en-US" dirty="0"/>
              <a:t>CAF Documentation and Best Practices</a:t>
            </a:r>
          </a:p>
        </p:txBody>
      </p:sp>
      <p:sp>
        <p:nvSpPr>
          <p:cNvPr id="18" name="Text Placeholder 2">
            <a:extLst>
              <a:ext uri="{FF2B5EF4-FFF2-40B4-BE49-F238E27FC236}">
                <a16:creationId xmlns:a16="http://schemas.microsoft.com/office/drawing/2014/main" id="{53088396-BC4F-4161-84CC-EB9B04E19C9B}"/>
              </a:ext>
            </a:extLst>
          </p:cNvPr>
          <p:cNvSpPr>
            <a:spLocks noGrp="1"/>
          </p:cNvSpPr>
          <p:nvPr>
            <p:ph type="body" sz="quarter" idx="10"/>
          </p:nvPr>
        </p:nvSpPr>
        <p:spPr>
          <a:xfrm>
            <a:off x="584200" y="3535541"/>
            <a:ext cx="4162425" cy="338554"/>
          </a:xfrm>
        </p:spPr>
        <p:txBody>
          <a:bodyPr/>
          <a:lstStyle/>
          <a:p>
            <a:r>
              <a:rPr lang="en-US" dirty="0">
                <a:hlinkClick r:id="rId3"/>
              </a:rPr>
              <a:t>https://</a:t>
            </a:r>
            <a:r>
              <a:rPr lang="en-US" dirty="0" err="1">
                <a:hlinkClick r:id="rId3"/>
              </a:rPr>
              <a:t>aka.ms</a:t>
            </a:r>
            <a:r>
              <a:rPr lang="en-US" dirty="0">
                <a:hlinkClick r:id="rId3"/>
              </a:rPr>
              <a:t>/CAF</a:t>
            </a:r>
            <a:endParaRPr lang="en-US" dirty="0"/>
          </a:p>
        </p:txBody>
      </p:sp>
      <p:pic>
        <p:nvPicPr>
          <p:cNvPr id="13" name="Content Placeholder 12" descr="Graphical user interface&#10;&#10;Description automatically generated">
            <a:extLst>
              <a:ext uri="{FF2B5EF4-FFF2-40B4-BE49-F238E27FC236}">
                <a16:creationId xmlns:a16="http://schemas.microsoft.com/office/drawing/2014/main" id="{A2969B18-1F03-1A47-8D8D-AD07D098C823}"/>
              </a:ext>
            </a:extLst>
          </p:cNvPr>
          <p:cNvPicPr>
            <a:picLocks noGrp="1" noChangeAspect="1"/>
          </p:cNvPicPr>
          <p:nvPr>
            <p:ph type="pic" sz="quarter" idx="11"/>
          </p:nvPr>
        </p:nvPicPr>
        <p:blipFill rotWithShape="1">
          <a:blip r:embed="rId4"/>
          <a:stretch/>
        </p:blipFill>
        <p:spPr>
          <a:xfrm>
            <a:off x="5334000" y="291466"/>
            <a:ext cx="6858000" cy="6275067"/>
          </a:xfrm>
          <a:noFill/>
        </p:spPr>
      </p:pic>
    </p:spTree>
    <p:extLst>
      <p:ext uri="{BB962C8B-B14F-4D97-AF65-F5344CB8AC3E}">
        <p14:creationId xmlns:p14="http://schemas.microsoft.com/office/powerpoint/2010/main" val="12713206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noAutofit/>
          </a:bodyPr>
          <a:lstStyle/>
          <a:p>
            <a:r>
              <a:rPr lang="en-US" sz="3600">
                <a:latin typeface="Segoe UI Semibold" panose="020B0702040204020203" pitchFamily="34" charset="0"/>
                <a:cs typeface="Segoe UI Semibold" panose="020B0702040204020203" pitchFamily="34" charset="0"/>
              </a:rPr>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156188" y="2014253"/>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Setup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13658" y="2014253"/>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236910"/>
            <a:ext cx="8161518" cy="280891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1824615"/>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014253"/>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231488"/>
            <a:ext cx="5016084" cy="1677315"/>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4974887"/>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4974887"/>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p:cNvCxnSpPr>
          <p:nvPr/>
        </p:nvCxnSpPr>
        <p:spPr>
          <a:xfrm>
            <a:off x="2995613" y="2641369"/>
            <a:ext cx="623887"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p:cNvCxnSpPr>
          <p:nvPr/>
        </p:nvCxnSpPr>
        <p:spPr>
          <a:xfrm>
            <a:off x="5751513" y="2641369"/>
            <a:ext cx="623887"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89950" y="2438646"/>
            <a:ext cx="664547" cy="158273"/>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2685819"/>
            <a:ext cx="664547" cy="251335"/>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B20B90D-A75E-4EF9-B5F8-CEA36BD29A2C}"/>
              </a:ext>
            </a:extLst>
          </p:cNvPr>
          <p:cNvSpPr/>
          <p:nvPr/>
        </p:nvSpPr>
        <p:spPr>
          <a:xfrm>
            <a:off x="5974813" y="3244334"/>
            <a:ext cx="24237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7785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F703-BFAA-F043-8CC8-A2130230B165}"/>
              </a:ext>
            </a:extLst>
          </p:cNvPr>
          <p:cNvSpPr>
            <a:spLocks noGrp="1"/>
          </p:cNvSpPr>
          <p:nvPr>
            <p:ph type="title"/>
          </p:nvPr>
        </p:nvSpPr>
        <p:spPr>
          <a:xfrm>
            <a:off x="584200" y="2025650"/>
            <a:ext cx="4161981" cy="1107996"/>
          </a:xfrm>
        </p:spPr>
        <p:txBody>
          <a:bodyPr wrap="square" anchor="b">
            <a:normAutofit/>
          </a:bodyPr>
          <a:lstStyle/>
          <a:p>
            <a:r>
              <a:rPr lang="en-US" dirty="0"/>
              <a:t>Define Strategy</a:t>
            </a:r>
          </a:p>
        </p:txBody>
      </p:sp>
      <p:sp>
        <p:nvSpPr>
          <p:cNvPr id="10" name="Text Placeholder 2">
            <a:extLst>
              <a:ext uri="{FF2B5EF4-FFF2-40B4-BE49-F238E27FC236}">
                <a16:creationId xmlns:a16="http://schemas.microsoft.com/office/drawing/2014/main" id="{C10E4749-27B9-4BAD-B3B5-3409AC15148B}"/>
              </a:ext>
            </a:extLst>
          </p:cNvPr>
          <p:cNvSpPr>
            <a:spLocks noGrp="1"/>
          </p:cNvSpPr>
          <p:nvPr>
            <p:ph type="body" sz="quarter" idx="10"/>
          </p:nvPr>
        </p:nvSpPr>
        <p:spPr>
          <a:xfrm>
            <a:off x="584200" y="3535541"/>
            <a:ext cx="4162425" cy="276999"/>
          </a:xfrm>
        </p:spPr>
        <p:txBody>
          <a:bodyPr/>
          <a:lstStyle/>
          <a:p>
            <a:r>
              <a:rPr lang="en-US" sz="1800" dirty="0"/>
              <a:t> Motivation + Outcome + Justification </a:t>
            </a:r>
          </a:p>
        </p:txBody>
      </p:sp>
      <p:pic>
        <p:nvPicPr>
          <p:cNvPr id="5" name="Content Placeholder 4" descr="Diagram&#10;&#10;Description automatically generated">
            <a:extLst>
              <a:ext uri="{FF2B5EF4-FFF2-40B4-BE49-F238E27FC236}">
                <a16:creationId xmlns:a16="http://schemas.microsoft.com/office/drawing/2014/main" id="{8048F62D-CB17-A648-BAEF-33DB6A03EEDB}"/>
              </a:ext>
            </a:extLst>
          </p:cNvPr>
          <p:cNvPicPr>
            <a:picLocks noGrp="1" noChangeAspect="1"/>
          </p:cNvPicPr>
          <p:nvPr>
            <p:ph type="pic" sz="quarter" idx="11"/>
          </p:nvPr>
        </p:nvPicPr>
        <p:blipFill rotWithShape="1">
          <a:blip r:embed="rId3"/>
          <a:stretch/>
        </p:blipFill>
        <p:spPr>
          <a:xfrm>
            <a:off x="4951444" y="1658164"/>
            <a:ext cx="6858000" cy="3754754"/>
          </a:xfrm>
          <a:noFill/>
        </p:spPr>
      </p:pic>
      <p:sp>
        <p:nvSpPr>
          <p:cNvPr id="3" name="TextBox 2">
            <a:extLst>
              <a:ext uri="{FF2B5EF4-FFF2-40B4-BE49-F238E27FC236}">
                <a16:creationId xmlns:a16="http://schemas.microsoft.com/office/drawing/2014/main" id="{258BD63F-CC08-E046-8B48-85523BB0715C}"/>
              </a:ext>
            </a:extLst>
          </p:cNvPr>
          <p:cNvSpPr txBox="1"/>
          <p:nvPr/>
        </p:nvSpPr>
        <p:spPr>
          <a:xfrm>
            <a:off x="2171700" y="3779520"/>
            <a:ext cx="65" cy="307777"/>
          </a:xfrm>
          <a:prstGeom prst="rect">
            <a:avLst/>
          </a:prstGeom>
          <a:noFill/>
        </p:spPr>
        <p:txBody>
          <a:bodyPr wrap="none" lIns="0" tIns="0" rIns="0" bIns="0" rtlCol="0">
            <a:spAutoFit/>
          </a:bodyPr>
          <a:lstStyle/>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81725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455996" y="614826"/>
            <a:ext cx="11306469" cy="414344"/>
          </a:xfrm>
        </p:spPr>
        <p:txBody>
          <a:bodyPr/>
          <a:lstStyle/>
          <a:p>
            <a:r>
              <a:rPr lang="en-US" sz="4000">
                <a:latin typeface="Segoe UI Light" panose="020B0502040204020203" pitchFamily="34" charset="0"/>
                <a:cs typeface="Segoe UI Light" panose="020B0502040204020203" pitchFamily="34" charset="0"/>
              </a:rPr>
              <a:t>Cloud Adoption Motivations</a:t>
            </a:r>
          </a:p>
        </p:txBody>
      </p:sp>
      <p:sp>
        <p:nvSpPr>
          <p:cNvPr id="3" name="Text Placeholder 2">
            <a:extLst>
              <a:ext uri="{FF2B5EF4-FFF2-40B4-BE49-F238E27FC236}">
                <a16:creationId xmlns:a16="http://schemas.microsoft.com/office/drawing/2014/main" id="{95763FC7-C37E-418B-BFF6-AF3FEBB27A7C}"/>
              </a:ext>
            </a:extLst>
          </p:cNvPr>
          <p:cNvSpPr>
            <a:spLocks noGrp="1"/>
          </p:cNvSpPr>
          <p:nvPr>
            <p:ph type="body" sz="quarter" idx="10"/>
          </p:nvPr>
        </p:nvSpPr>
        <p:spPr>
          <a:xfrm>
            <a:off x="523371" y="1185308"/>
            <a:ext cx="9384447" cy="733214"/>
          </a:xfrm>
        </p:spPr>
        <p:txBody>
          <a:bodyPr/>
          <a:lstStyle/>
          <a:p>
            <a:r>
              <a:rPr lang="en-US">
                <a:latin typeface="Segoe UI" panose="020B0502040204020203" pitchFamily="34" charset="0"/>
                <a:cs typeface="Segoe UI" panose="020B0502040204020203" pitchFamily="34" charset="0"/>
              </a:rPr>
              <a:t>Why is the company adopting the cloud? </a:t>
            </a:r>
          </a:p>
          <a:p>
            <a:r>
              <a:rPr lang="en-US">
                <a:latin typeface="Segoe UI" panose="020B0502040204020203" pitchFamily="34" charset="0"/>
                <a:cs typeface="Segoe UI" panose="020B0502040204020203" pitchFamily="34" charset="0"/>
              </a:rPr>
              <a:t>More than one motivation is common in most cloud adoption efforts</a:t>
            </a: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455996" y="2748605"/>
            <a:ext cx="3319814" cy="2699161"/>
          </a:xfrm>
        </p:spPr>
        <p:txBody>
          <a:bodyPr>
            <a:noAutofit/>
          </a:bodyPr>
          <a:lstStyle/>
          <a:p>
            <a:r>
              <a:rPr lang="en-US" sz="2000">
                <a:latin typeface="Segoe UI Semibold" panose="020B0702040204020203" pitchFamily="34" charset="0"/>
                <a:cs typeface="Segoe UI Semibold" panose="020B0702040204020203" pitchFamily="34" charset="0"/>
              </a:rPr>
              <a:t>Critical Business Events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Data center exit</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Mergers, acquisition or divestiture</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Reductions in capital expenses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End of support for mission critical technologies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Regulatory compliance, data sovereignty requirements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4318449" y="2748605"/>
            <a:ext cx="3618381" cy="2548279"/>
          </a:xfrm>
        </p:spPr>
        <p:txBody>
          <a:bodyPr>
            <a:noAutofit/>
          </a:bodyPr>
          <a:lstStyle/>
          <a:p>
            <a:r>
              <a:rPr lang="en-US" sz="2000">
                <a:latin typeface="Segoe UI Semibold" panose="020B0702040204020203" pitchFamily="34" charset="0"/>
                <a:cs typeface="Segoe UI Semibold" panose="020B0702040204020203" pitchFamily="34" charset="0"/>
              </a:rPr>
              <a:t>Migrate Motivations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Cost Savings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Reduction in vendor or technical complexity</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Optimization of internal operations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Increase business agility</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Prepare for new technical capabilities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Scale to meet market demands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8149960" y="2748605"/>
            <a:ext cx="3618381" cy="2774602"/>
          </a:xfrm>
        </p:spPr>
        <p:txBody>
          <a:bodyPr>
            <a:noAutofit/>
          </a:bodyPr>
          <a:lstStyle/>
          <a:p>
            <a:r>
              <a:rPr lang="en-US" sz="2000">
                <a:latin typeface="Segoe UI Semibold" panose="020B0702040204020203" pitchFamily="34" charset="0"/>
                <a:cs typeface="Segoe UI Semibold" panose="020B0702040204020203" pitchFamily="34" charset="0"/>
              </a:rPr>
              <a:t>Innovation Motivations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Prepare for new technical capabilities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Build new technical capabilities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Scale to meet market demands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Scale to meet geographic demands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Improve customer experiences / engagements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Transform products or services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Disrupt the market with new products or services</a:t>
            </a:r>
          </a:p>
        </p:txBody>
      </p:sp>
    </p:spTree>
    <p:extLst>
      <p:ext uri="{BB962C8B-B14F-4D97-AF65-F5344CB8AC3E}">
        <p14:creationId xmlns:p14="http://schemas.microsoft.com/office/powerpoint/2010/main" val="1478638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500"/>
                                        <p:tgtEl>
                                          <p:spTgt spid="5">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3" end="3"/>
                                            </p:txEl>
                                          </p:spTgt>
                                        </p:tgtEl>
                                        <p:attrNameLst>
                                          <p:attrName>style.visibility</p:attrName>
                                        </p:attrNameLst>
                                      </p:cBhvr>
                                      <p:to>
                                        <p:strVal val="visible"/>
                                      </p:to>
                                    </p:set>
                                    <p:animEffect transition="in" filter="fade">
                                      <p:cBhvr>
                                        <p:cTn id="38" dur="500"/>
                                        <p:tgtEl>
                                          <p:spTgt spid="5">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fade">
                                      <p:cBhvr>
                                        <p:cTn id="41" dur="500"/>
                                        <p:tgtEl>
                                          <p:spTgt spid="5">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fade">
                                      <p:cBhvr>
                                        <p:cTn id="47" dur="500"/>
                                        <p:tgtEl>
                                          <p:spTgt spid="5">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fade">
                                      <p:cBhvr>
                                        <p:cTn id="50" dur="500"/>
                                        <p:tgtEl>
                                          <p:spTgt spid="5">
                                            <p:txEl>
                                              <p:pRg st="7" end="7"/>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6">
                                            <p:txEl>
                                              <p:pRg st="0" end="0"/>
                                            </p:txEl>
                                          </p:spTgt>
                                        </p:tgtEl>
                                        <p:attrNameLst>
                                          <p:attrName>style.visibility</p:attrName>
                                        </p:attrNameLst>
                                      </p:cBhvr>
                                      <p:to>
                                        <p:strVal val="visible"/>
                                      </p:to>
                                    </p:set>
                                    <p:animEffect transition="in" filter="fade">
                                      <p:cBhvr>
                                        <p:cTn id="54" dur="500"/>
                                        <p:tgtEl>
                                          <p:spTgt spid="6">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 end="1"/>
                                            </p:txEl>
                                          </p:spTgt>
                                        </p:tgtEl>
                                        <p:attrNameLst>
                                          <p:attrName>style.visibility</p:attrName>
                                        </p:attrNameLst>
                                      </p:cBhvr>
                                      <p:to>
                                        <p:strVal val="visible"/>
                                      </p:to>
                                    </p:set>
                                    <p:animEffect transition="in" filter="fade">
                                      <p:cBhvr>
                                        <p:cTn id="57" dur="500"/>
                                        <p:tgtEl>
                                          <p:spTgt spid="6">
                                            <p:txEl>
                                              <p:pRg st="1" end="1"/>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xEl>
                                              <p:pRg st="2" end="2"/>
                                            </p:txEl>
                                          </p:spTgt>
                                        </p:tgtEl>
                                        <p:attrNameLst>
                                          <p:attrName>style.visibility</p:attrName>
                                        </p:attrNameLst>
                                      </p:cBhvr>
                                      <p:to>
                                        <p:strVal val="visible"/>
                                      </p:to>
                                    </p:set>
                                    <p:animEffect transition="in" filter="fade">
                                      <p:cBhvr>
                                        <p:cTn id="60" dur="500"/>
                                        <p:tgtEl>
                                          <p:spTgt spid="6">
                                            <p:txEl>
                                              <p:pRg st="2" end="2"/>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xEl>
                                              <p:pRg st="3" end="3"/>
                                            </p:txEl>
                                          </p:spTgt>
                                        </p:tgtEl>
                                        <p:attrNameLst>
                                          <p:attrName>style.visibility</p:attrName>
                                        </p:attrNameLst>
                                      </p:cBhvr>
                                      <p:to>
                                        <p:strVal val="visible"/>
                                      </p:to>
                                    </p:set>
                                    <p:animEffect transition="in" filter="fade">
                                      <p:cBhvr>
                                        <p:cTn id="63" dur="500"/>
                                        <p:tgtEl>
                                          <p:spTgt spid="6">
                                            <p:txEl>
                                              <p:pRg st="3" end="3"/>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4" end="4"/>
                                            </p:txEl>
                                          </p:spTgt>
                                        </p:tgtEl>
                                        <p:attrNameLst>
                                          <p:attrName>style.visibility</p:attrName>
                                        </p:attrNameLst>
                                      </p:cBhvr>
                                      <p:to>
                                        <p:strVal val="visible"/>
                                      </p:to>
                                    </p:set>
                                    <p:animEffect transition="in" filter="fade">
                                      <p:cBhvr>
                                        <p:cTn id="66" dur="500"/>
                                        <p:tgtEl>
                                          <p:spTgt spid="6">
                                            <p:txEl>
                                              <p:pRg st="4" end="4"/>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xEl>
                                              <p:pRg st="5" end="5"/>
                                            </p:txEl>
                                          </p:spTgt>
                                        </p:tgtEl>
                                        <p:attrNameLst>
                                          <p:attrName>style.visibility</p:attrName>
                                        </p:attrNameLst>
                                      </p:cBhvr>
                                      <p:to>
                                        <p:strVal val="visible"/>
                                      </p:to>
                                    </p:set>
                                    <p:animEffect transition="in" filter="fade">
                                      <p:cBhvr>
                                        <p:cTn id="69" dur="500"/>
                                        <p:tgtEl>
                                          <p:spTgt spid="6">
                                            <p:txEl>
                                              <p:pRg st="5" end="5"/>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
                                            <p:txEl>
                                              <p:pRg st="6" end="6"/>
                                            </p:txEl>
                                          </p:spTgt>
                                        </p:tgtEl>
                                        <p:attrNameLst>
                                          <p:attrName>style.visibility</p:attrName>
                                        </p:attrNameLst>
                                      </p:cBhvr>
                                      <p:to>
                                        <p:strVal val="visible"/>
                                      </p:to>
                                    </p:set>
                                    <p:animEffect transition="in" filter="fade">
                                      <p:cBhvr>
                                        <p:cTn id="72" dur="500"/>
                                        <p:tgtEl>
                                          <p:spTgt spid="6">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animEffect transition="in" filter="fade">
                                      <p:cBhvr>
                                        <p:cTn id="7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A25C1-F2C4-3243-9369-FC38AA63F7CB}"/>
              </a:ext>
            </a:extLst>
          </p:cNvPr>
          <p:cNvSpPr>
            <a:spLocks noGrp="1"/>
          </p:cNvSpPr>
          <p:nvPr>
            <p:ph type="title"/>
          </p:nvPr>
        </p:nvSpPr>
        <p:spPr/>
        <p:txBody>
          <a:bodyPr/>
          <a:lstStyle/>
          <a:p>
            <a:r>
              <a:rPr lang="en-US" dirty="0"/>
              <a:t>Business Outcomes</a:t>
            </a:r>
          </a:p>
        </p:txBody>
      </p:sp>
      <p:sp>
        <p:nvSpPr>
          <p:cNvPr id="3" name="Content Placeholder 2">
            <a:extLst>
              <a:ext uri="{FF2B5EF4-FFF2-40B4-BE49-F238E27FC236}">
                <a16:creationId xmlns:a16="http://schemas.microsoft.com/office/drawing/2014/main" id="{153F71AE-61A4-8E4B-946D-284AF921668C}"/>
              </a:ext>
            </a:extLst>
          </p:cNvPr>
          <p:cNvSpPr>
            <a:spLocks noGrp="1"/>
          </p:cNvSpPr>
          <p:nvPr>
            <p:ph sz="quarter" idx="10"/>
          </p:nvPr>
        </p:nvSpPr>
        <p:spPr>
          <a:xfrm>
            <a:off x="584200" y="1435100"/>
            <a:ext cx="11018838" cy="5084469"/>
          </a:xfrm>
        </p:spPr>
        <p:txBody>
          <a:bodyPr/>
          <a:lstStyle/>
          <a:p>
            <a:r>
              <a:rPr lang="en-US" dirty="0"/>
              <a:t>Fiscal</a:t>
            </a:r>
          </a:p>
          <a:p>
            <a:r>
              <a:rPr lang="en-US" dirty="0"/>
              <a:t>Agility</a:t>
            </a:r>
          </a:p>
          <a:p>
            <a:r>
              <a:rPr lang="en-US" dirty="0"/>
              <a:t>Reach</a:t>
            </a:r>
          </a:p>
          <a:p>
            <a:r>
              <a:rPr lang="en-US" dirty="0"/>
              <a:t>Customer engagement</a:t>
            </a:r>
          </a:p>
          <a:p>
            <a:r>
              <a:rPr lang="en-US" dirty="0"/>
              <a:t>Performance</a:t>
            </a:r>
          </a:p>
          <a:p>
            <a:r>
              <a:rPr lang="en-US" dirty="0"/>
              <a:t>Sustainability</a:t>
            </a:r>
          </a:p>
          <a:p>
            <a:endParaRPr lang="en-US" dirty="0"/>
          </a:p>
          <a:p>
            <a:r>
              <a:rPr lang="en-US" dirty="0"/>
              <a:t>Measurable (usually a key for justification)</a:t>
            </a:r>
          </a:p>
          <a:p>
            <a:r>
              <a:rPr lang="en-US" dirty="0"/>
              <a:t>Clear and Transparent</a:t>
            </a:r>
          </a:p>
          <a:p>
            <a:r>
              <a:rPr lang="en-US" dirty="0"/>
              <a:t>Cross-Functional </a:t>
            </a:r>
          </a:p>
        </p:txBody>
      </p:sp>
    </p:spTree>
    <p:extLst>
      <p:ext uri="{BB962C8B-B14F-4D97-AF65-F5344CB8AC3E}">
        <p14:creationId xmlns:p14="http://schemas.microsoft.com/office/powerpoint/2010/main" val="9539863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41C6-E0A1-4947-A020-25E3F7C7B944}"/>
              </a:ext>
            </a:extLst>
          </p:cNvPr>
          <p:cNvSpPr>
            <a:spLocks noGrp="1"/>
          </p:cNvSpPr>
          <p:nvPr>
            <p:ph type="title"/>
          </p:nvPr>
        </p:nvSpPr>
        <p:spPr/>
        <p:txBody>
          <a:bodyPr/>
          <a:lstStyle/>
          <a:p>
            <a:r>
              <a:rPr lang="en-US" dirty="0"/>
              <a:t>Business Justification</a:t>
            </a:r>
          </a:p>
        </p:txBody>
      </p:sp>
      <p:sp>
        <p:nvSpPr>
          <p:cNvPr id="3" name="Content Placeholder 2">
            <a:extLst>
              <a:ext uri="{FF2B5EF4-FFF2-40B4-BE49-F238E27FC236}">
                <a16:creationId xmlns:a16="http://schemas.microsoft.com/office/drawing/2014/main" id="{A00B701B-F8AD-3A4B-8D28-B9FE82CB6FF2}"/>
              </a:ext>
            </a:extLst>
          </p:cNvPr>
          <p:cNvSpPr>
            <a:spLocks noGrp="1"/>
          </p:cNvSpPr>
          <p:nvPr>
            <p:ph sz="quarter" idx="10"/>
          </p:nvPr>
        </p:nvSpPr>
        <p:spPr>
          <a:xfrm>
            <a:off x="584200" y="1435100"/>
            <a:ext cx="11018838" cy="3237809"/>
          </a:xfrm>
        </p:spPr>
        <p:txBody>
          <a:bodyPr/>
          <a:lstStyle/>
          <a:p>
            <a:r>
              <a:rPr lang="en-US" dirty="0"/>
              <a:t>Identify justification</a:t>
            </a:r>
          </a:p>
          <a:p>
            <a:r>
              <a:rPr lang="en-US" dirty="0"/>
              <a:t>Build a ROI model to validate</a:t>
            </a:r>
          </a:p>
          <a:p>
            <a:pPr lvl="2"/>
            <a:r>
              <a:rPr lang="en-US" dirty="0">
                <a:hlinkClick r:id="rId2"/>
              </a:rPr>
              <a:t>Azure total cost of ownership (TCO) calculator</a:t>
            </a:r>
            <a:endParaRPr lang="en-US" dirty="0"/>
          </a:p>
          <a:p>
            <a:pPr lvl="2"/>
            <a:r>
              <a:rPr lang="en-US" dirty="0">
                <a:hlinkClick r:id="rId3"/>
              </a:rPr>
              <a:t>Azure pricing calculator</a:t>
            </a:r>
            <a:endParaRPr lang="en-US" dirty="0"/>
          </a:p>
          <a:p>
            <a:pPr lvl="2"/>
            <a:r>
              <a:rPr lang="en-US" dirty="0">
                <a:hlinkClick r:id="rId4"/>
              </a:rPr>
              <a:t>Digital Estate Rationalization</a:t>
            </a:r>
            <a:endParaRPr lang="en-US" dirty="0"/>
          </a:p>
          <a:p>
            <a:r>
              <a:rPr lang="en-US" dirty="0"/>
              <a:t>Understand accounting impact</a:t>
            </a:r>
          </a:p>
          <a:p>
            <a:pPr lvl="1"/>
            <a:r>
              <a:rPr lang="en-US" dirty="0"/>
              <a:t>Profit centers, chargeback, show back</a:t>
            </a:r>
          </a:p>
          <a:p>
            <a:endParaRPr lang="en-US" dirty="0"/>
          </a:p>
        </p:txBody>
      </p:sp>
    </p:spTree>
    <p:extLst>
      <p:ext uri="{BB962C8B-B14F-4D97-AF65-F5344CB8AC3E}">
        <p14:creationId xmlns:p14="http://schemas.microsoft.com/office/powerpoint/2010/main" val="4815882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51CB-B5D6-054C-A208-CFC62F4459F1}"/>
              </a:ext>
            </a:extLst>
          </p:cNvPr>
          <p:cNvSpPr>
            <a:spLocks noGrp="1"/>
          </p:cNvSpPr>
          <p:nvPr>
            <p:ph type="title"/>
          </p:nvPr>
        </p:nvSpPr>
        <p:spPr/>
        <p:txBody>
          <a:bodyPr/>
          <a:lstStyle/>
          <a:p>
            <a:r>
              <a:rPr lang="en-US" dirty="0"/>
              <a:t>Partner Strategy</a:t>
            </a:r>
          </a:p>
        </p:txBody>
      </p:sp>
      <p:sp>
        <p:nvSpPr>
          <p:cNvPr id="3" name="Content Placeholder 2">
            <a:extLst>
              <a:ext uri="{FF2B5EF4-FFF2-40B4-BE49-F238E27FC236}">
                <a16:creationId xmlns:a16="http://schemas.microsoft.com/office/drawing/2014/main" id="{E457BAFA-D833-D14F-AF29-B5852F18321F}"/>
              </a:ext>
            </a:extLst>
          </p:cNvPr>
          <p:cNvSpPr>
            <a:spLocks noGrp="1"/>
          </p:cNvSpPr>
          <p:nvPr>
            <p:ph sz="quarter" idx="10"/>
          </p:nvPr>
        </p:nvSpPr>
        <p:spPr>
          <a:xfrm>
            <a:off x="584200" y="1435100"/>
            <a:ext cx="11018838" cy="2880789"/>
          </a:xfrm>
        </p:spPr>
        <p:txBody>
          <a:bodyPr/>
          <a:lstStyle/>
          <a:p>
            <a:r>
              <a:rPr lang="en-US" dirty="0"/>
              <a:t>Azure Solution Partners</a:t>
            </a:r>
          </a:p>
          <a:p>
            <a:pPr lvl="1"/>
            <a:r>
              <a:rPr lang="en-US" dirty="0"/>
              <a:t>CSP, Managed Services or Systems Integrator Partner</a:t>
            </a:r>
          </a:p>
          <a:p>
            <a:r>
              <a:rPr lang="en-US" dirty="0"/>
              <a:t>FastTrack for Azure</a:t>
            </a:r>
          </a:p>
          <a:p>
            <a:pPr lvl="1"/>
            <a:r>
              <a:rPr lang="en-US" dirty="0"/>
              <a:t>Microsoft + Partners</a:t>
            </a:r>
          </a:p>
          <a:p>
            <a:r>
              <a:rPr lang="en-US" dirty="0"/>
              <a:t>Azure Migration Program </a:t>
            </a:r>
          </a:p>
          <a:p>
            <a:pPr lvl="1"/>
            <a:r>
              <a:rPr lang="en-US" dirty="0"/>
              <a:t>technical skill building, step-by-step guidance, free migration tools, and potential offers to reduce migration costs</a:t>
            </a:r>
          </a:p>
        </p:txBody>
      </p:sp>
    </p:spTree>
    <p:extLst>
      <p:ext uri="{BB962C8B-B14F-4D97-AF65-F5344CB8AC3E}">
        <p14:creationId xmlns:p14="http://schemas.microsoft.com/office/powerpoint/2010/main" val="2076086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41C6-E0A1-4947-A020-25E3F7C7B944}"/>
              </a:ext>
            </a:extLst>
          </p:cNvPr>
          <p:cNvSpPr>
            <a:spLocks noGrp="1"/>
          </p:cNvSpPr>
          <p:nvPr>
            <p:ph type="title"/>
          </p:nvPr>
        </p:nvSpPr>
        <p:spPr/>
        <p:txBody>
          <a:bodyPr/>
          <a:lstStyle/>
          <a:p>
            <a:r>
              <a:rPr lang="en-US" dirty="0"/>
              <a:t>Project Plan and Roadmap</a:t>
            </a:r>
          </a:p>
        </p:txBody>
      </p:sp>
      <p:sp>
        <p:nvSpPr>
          <p:cNvPr id="3" name="Content Placeholder 2">
            <a:extLst>
              <a:ext uri="{FF2B5EF4-FFF2-40B4-BE49-F238E27FC236}">
                <a16:creationId xmlns:a16="http://schemas.microsoft.com/office/drawing/2014/main" id="{A00B701B-F8AD-3A4B-8D28-B9FE82CB6FF2}"/>
              </a:ext>
            </a:extLst>
          </p:cNvPr>
          <p:cNvSpPr>
            <a:spLocks noGrp="1"/>
          </p:cNvSpPr>
          <p:nvPr>
            <p:ph sz="quarter" idx="10"/>
          </p:nvPr>
        </p:nvSpPr>
        <p:spPr>
          <a:xfrm>
            <a:off x="584200" y="1435100"/>
            <a:ext cx="11018838" cy="5010602"/>
          </a:xfrm>
        </p:spPr>
        <p:txBody>
          <a:bodyPr/>
          <a:lstStyle/>
          <a:p>
            <a:r>
              <a:rPr lang="en-US" dirty="0"/>
              <a:t>First Projects</a:t>
            </a:r>
          </a:p>
          <a:p>
            <a:pPr lvl="1"/>
            <a:r>
              <a:rPr lang="en-US" dirty="0"/>
              <a:t>Expect to learn a lot</a:t>
            </a:r>
          </a:p>
          <a:p>
            <a:pPr lvl="1"/>
            <a:r>
              <a:rPr lang="en-US" dirty="0"/>
              <a:t>Will lead to process refinement</a:t>
            </a:r>
          </a:p>
          <a:p>
            <a:pPr lvl="1"/>
            <a:r>
              <a:rPr lang="en-US" dirty="0"/>
              <a:t>Should align with motivations</a:t>
            </a:r>
          </a:p>
          <a:p>
            <a:pPr lvl="1"/>
            <a:r>
              <a:rPr lang="en-US" dirty="0"/>
              <a:t>Demonstratable progress toward business outcome</a:t>
            </a:r>
          </a:p>
          <a:p>
            <a:pPr lvl="1"/>
            <a:r>
              <a:rPr lang="en-US" dirty="0"/>
              <a:t>Use the </a:t>
            </a:r>
            <a:r>
              <a:rPr lang="en-US" dirty="0">
                <a:hlinkClick r:id="rId3"/>
              </a:rPr>
              <a:t>Cloud Journey Tracker</a:t>
            </a:r>
            <a:endParaRPr lang="en-US" dirty="0"/>
          </a:p>
          <a:p>
            <a:pPr marL="228600" lvl="1" indent="0">
              <a:buNone/>
            </a:pPr>
            <a:endParaRPr lang="en-US" dirty="0"/>
          </a:p>
          <a:p>
            <a:r>
              <a:rPr lang="en-US" dirty="0"/>
              <a:t>Build, and Refine your Roadmap</a:t>
            </a:r>
          </a:p>
          <a:p>
            <a:pPr lvl="1"/>
            <a:r>
              <a:rPr lang="en-US" dirty="0"/>
              <a:t>Accumulate success</a:t>
            </a:r>
          </a:p>
          <a:p>
            <a:pPr lvl="1"/>
            <a:r>
              <a:rPr lang="en-US" dirty="0"/>
              <a:t>Understand and learn from failures</a:t>
            </a:r>
          </a:p>
          <a:p>
            <a:pPr lvl="1"/>
            <a:r>
              <a:rPr lang="en-US" dirty="0"/>
              <a:t>Build on knowledge </a:t>
            </a:r>
          </a:p>
          <a:p>
            <a:pPr lvl="1"/>
            <a:r>
              <a:rPr lang="en-US" dirty="0"/>
              <a:t>Gain momentum and accelerate</a:t>
            </a:r>
          </a:p>
          <a:p>
            <a:pPr marL="228600" lvl="1" indent="0">
              <a:buNone/>
            </a:pPr>
            <a:endParaRPr lang="en-US" dirty="0"/>
          </a:p>
        </p:txBody>
      </p:sp>
    </p:spTree>
    <p:extLst>
      <p:ext uri="{BB962C8B-B14F-4D97-AF65-F5344CB8AC3E}">
        <p14:creationId xmlns:p14="http://schemas.microsoft.com/office/powerpoint/2010/main" val="32081827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1730-D1E3-C248-85A7-0BEDDF5992FD}"/>
              </a:ext>
            </a:extLst>
          </p:cNvPr>
          <p:cNvSpPr>
            <a:spLocks noGrp="1"/>
          </p:cNvSpPr>
          <p:nvPr>
            <p:ph type="title"/>
          </p:nvPr>
        </p:nvSpPr>
        <p:spPr/>
        <p:txBody>
          <a:bodyPr/>
          <a:lstStyle/>
          <a:p>
            <a:r>
              <a:rPr lang="en-US" dirty="0"/>
              <a:t>Plan</a:t>
            </a:r>
          </a:p>
        </p:txBody>
      </p:sp>
      <p:sp>
        <p:nvSpPr>
          <p:cNvPr id="3" name="Content Placeholder 2">
            <a:extLst>
              <a:ext uri="{FF2B5EF4-FFF2-40B4-BE49-F238E27FC236}">
                <a16:creationId xmlns:a16="http://schemas.microsoft.com/office/drawing/2014/main" id="{D2396870-038E-4B41-8E96-6E83F1A4F57E}"/>
              </a:ext>
            </a:extLst>
          </p:cNvPr>
          <p:cNvSpPr>
            <a:spLocks noGrp="1"/>
          </p:cNvSpPr>
          <p:nvPr>
            <p:ph sz="quarter" idx="10"/>
          </p:nvPr>
        </p:nvSpPr>
        <p:spPr>
          <a:xfrm>
            <a:off x="584200" y="1435100"/>
            <a:ext cx="11018838" cy="4345805"/>
          </a:xfrm>
        </p:spPr>
        <p:txBody>
          <a:bodyPr/>
          <a:lstStyle/>
          <a:p>
            <a:r>
              <a:rPr lang="en-US" dirty="0"/>
              <a:t>Rationalize Digital Estate</a:t>
            </a:r>
          </a:p>
          <a:p>
            <a:pPr lvl="1"/>
            <a:r>
              <a:rPr lang="en-US" dirty="0"/>
              <a:t>Determine best approach</a:t>
            </a:r>
          </a:p>
          <a:p>
            <a:pPr lvl="2"/>
            <a:r>
              <a:rPr lang="en-US" dirty="0"/>
              <a:t> 5 R’s -- (Rehost, Refactor, Rearchitect, Rebuild, Replace with something else))</a:t>
            </a:r>
          </a:p>
          <a:p>
            <a:r>
              <a:rPr lang="en-US" dirty="0"/>
              <a:t>Initial organizational alignment</a:t>
            </a:r>
          </a:p>
          <a:p>
            <a:pPr lvl="1"/>
            <a:r>
              <a:rPr lang="en-US" dirty="0"/>
              <a:t>Governance and Adoption alignment</a:t>
            </a:r>
          </a:p>
          <a:p>
            <a:r>
              <a:rPr lang="en-US" dirty="0"/>
              <a:t>Skills readiness plan</a:t>
            </a:r>
          </a:p>
          <a:p>
            <a:pPr lvl="1"/>
            <a:r>
              <a:rPr lang="en-US" dirty="0"/>
              <a:t>Get everyone up to speed on everything</a:t>
            </a:r>
          </a:p>
          <a:p>
            <a:r>
              <a:rPr lang="en-US" dirty="0"/>
              <a:t>Cloud adoption plan</a:t>
            </a:r>
          </a:p>
          <a:p>
            <a:pPr lvl="1"/>
            <a:r>
              <a:rPr lang="en-US" dirty="0"/>
              <a:t>Build an actionable plan</a:t>
            </a:r>
          </a:p>
          <a:p>
            <a:endParaRPr lang="en-US" dirty="0"/>
          </a:p>
        </p:txBody>
      </p:sp>
    </p:spTree>
    <p:extLst>
      <p:ext uri="{BB962C8B-B14F-4D97-AF65-F5344CB8AC3E}">
        <p14:creationId xmlns:p14="http://schemas.microsoft.com/office/powerpoint/2010/main" val="22006603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wearing a suit and tie smiling at the camera&#10;&#10;Description automatically generated">
            <a:extLst>
              <a:ext uri="{FF2B5EF4-FFF2-40B4-BE49-F238E27FC236}">
                <a16:creationId xmlns:a16="http://schemas.microsoft.com/office/drawing/2014/main" id="{101FE98E-C26F-5849-A907-E2583DFBD7C4}"/>
              </a:ext>
            </a:extLst>
          </p:cNvPr>
          <p:cNvPicPr>
            <a:picLocks noGrp="1" noChangeAspect="1"/>
          </p:cNvPicPr>
          <p:nvPr>
            <p:ph type="pic" sz="quarter" idx="10"/>
          </p:nvPr>
        </p:nvPicPr>
        <p:blipFill>
          <a:blip r:embed="rId3"/>
          <a:srcRect l="5048" r="5048"/>
          <a:stretch>
            <a:fillRect/>
          </a:stretch>
        </p:blipFill>
        <p:spPr/>
      </p:pic>
      <p:sp>
        <p:nvSpPr>
          <p:cNvPr id="3" name="Title 2">
            <a:extLst>
              <a:ext uri="{FF2B5EF4-FFF2-40B4-BE49-F238E27FC236}">
                <a16:creationId xmlns:a16="http://schemas.microsoft.com/office/drawing/2014/main" id="{FC298DBD-79DC-1F4C-B0CC-63BD309FB024}"/>
              </a:ext>
            </a:extLst>
          </p:cNvPr>
          <p:cNvSpPr>
            <a:spLocks noGrp="1"/>
          </p:cNvSpPr>
          <p:nvPr>
            <p:ph type="title"/>
          </p:nvPr>
        </p:nvSpPr>
        <p:spPr/>
        <p:txBody>
          <a:bodyPr/>
          <a:lstStyle/>
          <a:p>
            <a:r>
              <a:rPr lang="en-US" dirty="0"/>
              <a:t>Daniel </a:t>
            </a:r>
            <a:r>
              <a:rPr lang="en-US" dirty="0" err="1"/>
              <a:t>Segan</a:t>
            </a:r>
            <a:endParaRPr lang="en-US" dirty="0"/>
          </a:p>
        </p:txBody>
      </p:sp>
      <p:sp>
        <p:nvSpPr>
          <p:cNvPr id="4" name="Text Placeholder 3">
            <a:extLst>
              <a:ext uri="{FF2B5EF4-FFF2-40B4-BE49-F238E27FC236}">
                <a16:creationId xmlns:a16="http://schemas.microsoft.com/office/drawing/2014/main" id="{F6004E2A-D6D1-4441-ACED-A763330F0FF6}"/>
              </a:ext>
            </a:extLst>
          </p:cNvPr>
          <p:cNvSpPr>
            <a:spLocks noGrp="1"/>
          </p:cNvSpPr>
          <p:nvPr>
            <p:ph type="body" sz="quarter" idx="13"/>
          </p:nvPr>
        </p:nvSpPr>
        <p:spPr>
          <a:xfrm>
            <a:off x="455996" y="2928068"/>
            <a:ext cx="4822952" cy="1854418"/>
          </a:xfrm>
        </p:spPr>
        <p:txBody>
          <a:bodyPr/>
          <a:lstStyle/>
          <a:p>
            <a:pPr marL="457200" lvl="1" indent="-457200">
              <a:lnSpc>
                <a:spcPct val="150000"/>
              </a:lnSpc>
              <a:buFont typeface="Arial" panose="020B0604020202020204" pitchFamily="34" charset="0"/>
              <a:buChar char="•"/>
            </a:pPr>
            <a:r>
              <a:rPr lang="en-US" sz="2000" dirty="0">
                <a:hlinkClick r:id="rId4"/>
              </a:rPr>
              <a:t>daniel.segan@microsoft.com</a:t>
            </a:r>
            <a:endParaRPr lang="en-US" sz="2000" dirty="0"/>
          </a:p>
          <a:p>
            <a:pPr marL="457200" lvl="1" indent="-457200">
              <a:lnSpc>
                <a:spcPct val="150000"/>
              </a:lnSpc>
              <a:buFont typeface="Arial" panose="020B0604020202020204" pitchFamily="34" charset="0"/>
              <a:buChar char="•"/>
            </a:pPr>
            <a:r>
              <a:rPr lang="en-US" sz="2000" dirty="0">
                <a:hlinkClick r:id="rId5"/>
              </a:rPr>
              <a:t>https://github.com/danielsegan</a:t>
            </a:r>
            <a:endParaRPr lang="en-US" sz="2000" dirty="0"/>
          </a:p>
          <a:p>
            <a:pPr marL="457200" lvl="1" indent="-457200">
              <a:lnSpc>
                <a:spcPct val="150000"/>
              </a:lnSpc>
              <a:buFont typeface="Arial" panose="020B0604020202020204" pitchFamily="34" charset="0"/>
              <a:buChar char="•"/>
            </a:pPr>
            <a:r>
              <a:rPr lang="en-US" sz="2000" dirty="0"/>
              <a:t>@</a:t>
            </a:r>
            <a:r>
              <a:rPr lang="en-US" sz="2000" dirty="0" err="1"/>
              <a:t>dsegan</a:t>
            </a:r>
            <a:endParaRPr lang="en-US" sz="2393" dirty="0"/>
          </a:p>
          <a:p>
            <a:pPr marL="285750" indent="-28575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8D76C3CA-D591-FE41-8D42-B599E8DE3256}"/>
              </a:ext>
            </a:extLst>
          </p:cNvPr>
          <p:cNvSpPr>
            <a:spLocks noGrp="1"/>
          </p:cNvSpPr>
          <p:nvPr>
            <p:ph type="body" sz="quarter" idx="14"/>
          </p:nvPr>
        </p:nvSpPr>
        <p:spPr>
          <a:xfrm>
            <a:off x="433418" y="1922588"/>
            <a:ext cx="4822951" cy="595548"/>
          </a:xfrm>
        </p:spPr>
        <p:txBody>
          <a:bodyPr/>
          <a:lstStyle/>
          <a:p>
            <a:r>
              <a:rPr lang="en-US" b="1" dirty="0"/>
              <a:t>Sr. Cloud Solution Architect</a:t>
            </a:r>
          </a:p>
          <a:p>
            <a:r>
              <a:rPr lang="en-US" dirty="0"/>
              <a:t>NE Region, Media &amp; Entertainment</a:t>
            </a:r>
          </a:p>
        </p:txBody>
      </p:sp>
      <p:sp>
        <p:nvSpPr>
          <p:cNvPr id="6" name="Footer Placeholder 5">
            <a:extLst>
              <a:ext uri="{FF2B5EF4-FFF2-40B4-BE49-F238E27FC236}">
                <a16:creationId xmlns:a16="http://schemas.microsoft.com/office/drawing/2014/main" id="{E4FBE0F5-A8A8-4A4D-ADB4-36B1D99BEF52}"/>
              </a:ext>
            </a:extLst>
          </p:cNvPr>
          <p:cNvSpPr>
            <a:spLocks noGrp="1"/>
          </p:cNvSpPr>
          <p:nvPr>
            <p:ph type="ftr" sz="quarter" idx="3"/>
          </p:nvPr>
        </p:nvSpPr>
        <p:spPr/>
        <p:txBody>
          <a:body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700332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EED8-34F4-424F-A76E-97D217D4E81D}"/>
              </a:ext>
            </a:extLst>
          </p:cNvPr>
          <p:cNvSpPr>
            <a:spLocks noGrp="1"/>
          </p:cNvSpPr>
          <p:nvPr>
            <p:ph type="title"/>
          </p:nvPr>
        </p:nvSpPr>
        <p:spPr>
          <a:xfrm>
            <a:off x="838200" y="-4941"/>
            <a:ext cx="10515600" cy="1325563"/>
          </a:xfrm>
        </p:spPr>
        <p:txBody>
          <a:bodyPr/>
          <a:lstStyle/>
          <a:p>
            <a:r>
              <a:rPr lang="en-US" sz="3600">
                <a:latin typeface="Segoe UI Semibold" panose="020B0702040204020203" pitchFamily="34" charset="0"/>
                <a:cs typeface="Segoe UI Semibold" panose="020B0702040204020203" pitchFamily="34" charset="0"/>
              </a:rPr>
              <a:t>Plan | </a:t>
            </a:r>
            <a:r>
              <a:rPr lang="en-US" sz="3600">
                <a:solidFill>
                  <a:srgbClr val="0070C0"/>
                </a:solidFill>
                <a:latin typeface="Segoe UI Semibold" panose="020B0702040204020203" pitchFamily="34" charset="0"/>
                <a:cs typeface="Segoe UI Semibold" panose="020B0702040204020203" pitchFamily="34" charset="0"/>
              </a:rPr>
              <a:t>Rationalize Digital Estate</a:t>
            </a:r>
          </a:p>
        </p:txBody>
      </p:sp>
      <p:sp>
        <p:nvSpPr>
          <p:cNvPr id="4" name="Rectangle 3">
            <a:extLst>
              <a:ext uri="{FF2B5EF4-FFF2-40B4-BE49-F238E27FC236}">
                <a16:creationId xmlns:a16="http://schemas.microsoft.com/office/drawing/2014/main" id="{D0F4117A-D87C-4A68-8091-434B0BB4D79E}"/>
              </a:ext>
            </a:extLst>
          </p:cNvPr>
          <p:cNvSpPr/>
          <p:nvPr/>
        </p:nvSpPr>
        <p:spPr>
          <a:xfrm>
            <a:off x="838200" y="1097820"/>
            <a:ext cx="10672259" cy="4339650"/>
          </a:xfrm>
          <a:prstGeom prst="rect">
            <a:avLst/>
          </a:prstGeom>
        </p:spPr>
        <p:txBody>
          <a:bodyPr wrap="square">
            <a:spAutoFit/>
          </a:bodyPr>
          <a:lstStyle/>
          <a:p>
            <a:pPr marL="342900" marR="0" lvl="0" indent="-3429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srgbClr val="000000"/>
                </a:solidFill>
                <a:effectLst/>
                <a:uLnTx/>
                <a:uFillTx/>
                <a:latin typeface="Segoe UI "/>
                <a:ea typeface="+mn-ea"/>
                <a:cs typeface="+mn-cs"/>
              </a:rPr>
              <a:t>Cloud rationalization </a:t>
            </a:r>
            <a:r>
              <a:rPr kumimoji="0" lang="en-US" sz="2200" b="0" i="0" u="none" strike="noStrike" kern="1200" cap="none" spc="0" normalizeH="0" baseline="0" noProof="0" dirty="0">
                <a:ln>
                  <a:noFill/>
                </a:ln>
                <a:solidFill>
                  <a:srgbClr val="000000"/>
                </a:solidFill>
                <a:effectLst/>
                <a:uLnTx/>
                <a:uFillTx/>
                <a:latin typeface="Segoe UI "/>
                <a:ea typeface="+mn-ea"/>
                <a:cs typeface="+mn-cs"/>
              </a:rPr>
              <a:t>is the process of evaluating assets to determine the best approach to hosting them in the cloud (public or hybrid)</a:t>
            </a:r>
          </a:p>
          <a:p>
            <a:pPr marL="342900" marR="0" lvl="0" indent="-3429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000000"/>
                </a:solidFill>
                <a:effectLst/>
                <a:uLnTx/>
                <a:uFillTx/>
                <a:latin typeface="Segoe UI "/>
                <a:ea typeface="+mn-ea"/>
                <a:cs typeface="+mn-cs"/>
              </a:rPr>
              <a:t>Rationalization can take place using an </a:t>
            </a:r>
            <a:r>
              <a:rPr kumimoji="0" lang="en-US" sz="2200" b="1" i="0" u="none" strike="noStrike" kern="1200" cap="none" spc="0" normalizeH="0" baseline="0" noProof="0" dirty="0">
                <a:ln>
                  <a:noFill/>
                </a:ln>
                <a:solidFill>
                  <a:srgbClr val="000000"/>
                </a:solidFill>
                <a:effectLst/>
                <a:uLnTx/>
                <a:uFillTx/>
                <a:latin typeface="Segoe UI "/>
                <a:ea typeface="+mn-ea"/>
                <a:cs typeface="+mn-cs"/>
              </a:rPr>
              <a:t>Incremental approach </a:t>
            </a:r>
            <a:r>
              <a:rPr kumimoji="0" lang="en-US" sz="2200" b="0" i="0" u="none" strike="noStrike" kern="1200" cap="none" spc="0" normalizeH="0" baseline="0" noProof="0" dirty="0">
                <a:ln>
                  <a:noFill/>
                </a:ln>
                <a:solidFill>
                  <a:srgbClr val="000000"/>
                </a:solidFill>
                <a:effectLst/>
                <a:uLnTx/>
                <a:uFillTx/>
                <a:latin typeface="Segoe UI "/>
                <a:ea typeface="+mn-ea"/>
                <a:cs typeface="+mn-cs"/>
              </a:rPr>
              <a:t>or ‘Power of 10’ where the cloud strategy team selects the first 10 applications to be migrated which are a mix of simple and complex workloads; (recommended approach)</a:t>
            </a:r>
          </a:p>
          <a:p>
            <a:pPr marL="342900" marR="0" lvl="0" indent="-3429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The output of a rationalization effort is a prioritized backlog of all assets that are affected by the chosen transformation.</a:t>
            </a:r>
          </a:p>
          <a:p>
            <a:pPr marL="342900" marR="0" lvl="0" indent="-34290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000000"/>
                </a:solidFill>
                <a:effectLst/>
                <a:uLnTx/>
                <a:uFillTx/>
                <a:latin typeface="Segoe UI "/>
                <a:ea typeface="+mn-ea"/>
                <a:cs typeface="+mn-cs"/>
              </a:rPr>
              <a:t>Use costing models from your chosen cloud provider to forecast costs for your prioritized backlog; for Azure, we have pricing tools like Azure Migrate, Azure pricing calculator and Azure cost management. Ensure that hybrid is incorporated into the costing models</a:t>
            </a:r>
          </a:p>
        </p:txBody>
      </p:sp>
    </p:spTree>
    <p:extLst>
      <p:ext uri="{BB962C8B-B14F-4D97-AF65-F5344CB8AC3E}">
        <p14:creationId xmlns:p14="http://schemas.microsoft.com/office/powerpoint/2010/main" val="1399087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a:xfrm>
            <a:off x="838200" y="-36508"/>
            <a:ext cx="10515600" cy="1325563"/>
          </a:xfrm>
        </p:spPr>
        <p:txBody>
          <a:bodyPr/>
          <a:lstStyle/>
          <a:p>
            <a:r>
              <a:rPr lang="en-US" sz="3600">
                <a:latin typeface="Segoe UI Semibold" panose="020B0702040204020203" pitchFamily="34" charset="0"/>
                <a:cs typeface="Segoe UI Semibold" panose="020B0702040204020203" pitchFamily="34" charset="0"/>
              </a:rPr>
              <a:t>Plan | </a:t>
            </a:r>
            <a:r>
              <a:rPr lang="en-US" sz="3600">
                <a:solidFill>
                  <a:srgbClr val="0070C0"/>
                </a:solidFill>
                <a:latin typeface="Segoe UI Semibold" panose="020B0702040204020203" pitchFamily="34" charset="0"/>
                <a:cs typeface="Segoe UI Semibold" panose="020B0702040204020203" pitchFamily="34" charset="0"/>
              </a:rPr>
              <a:t>Initial Org Alignment</a:t>
            </a:r>
          </a:p>
        </p:txBody>
      </p:sp>
      <p:sp>
        <p:nvSpPr>
          <p:cNvPr id="4" name="TextBox 3">
            <a:extLst>
              <a:ext uri="{FF2B5EF4-FFF2-40B4-BE49-F238E27FC236}">
                <a16:creationId xmlns:a16="http://schemas.microsoft.com/office/drawing/2014/main" id="{D2D79B4F-B3BB-4A16-9624-6F7B648E1E1A}"/>
              </a:ext>
            </a:extLst>
          </p:cNvPr>
          <p:cNvSpPr txBox="1"/>
          <p:nvPr/>
        </p:nvSpPr>
        <p:spPr>
          <a:xfrm>
            <a:off x="838200" y="1405845"/>
            <a:ext cx="10899371" cy="76944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
                <a:ea typeface="+mn-ea"/>
                <a:cs typeface="+mn-cs"/>
              </a:rPr>
              <a:t>Implementing Cloud adoption plan requires some initial alignment of different stakeholders who will make the plan a reality</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78AA9AE7-7166-464F-8B9A-6899A8A30663}"/>
              </a:ext>
            </a:extLst>
          </p:cNvPr>
          <p:cNvSpPr/>
          <p:nvPr/>
        </p:nvSpPr>
        <p:spPr>
          <a:xfrm>
            <a:off x="1791271" y="3085381"/>
            <a:ext cx="2661312" cy="140724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Cloud Adoption Team</a:t>
            </a:r>
          </a:p>
        </p:txBody>
      </p:sp>
      <p:sp>
        <p:nvSpPr>
          <p:cNvPr id="6" name="Rectangle: Rounded Corners 5">
            <a:extLst>
              <a:ext uri="{FF2B5EF4-FFF2-40B4-BE49-F238E27FC236}">
                <a16:creationId xmlns:a16="http://schemas.microsoft.com/office/drawing/2014/main" id="{5E5CD8BC-229A-4CC7-BAF7-0A45A83FACD6}"/>
              </a:ext>
            </a:extLst>
          </p:cNvPr>
          <p:cNvSpPr/>
          <p:nvPr/>
        </p:nvSpPr>
        <p:spPr>
          <a:xfrm>
            <a:off x="7640475" y="3108124"/>
            <a:ext cx="2655317" cy="1249525"/>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Cloud Governance Team</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8" name="Graphic 7" descr="Users">
            <a:extLst>
              <a:ext uri="{FF2B5EF4-FFF2-40B4-BE49-F238E27FC236}">
                <a16:creationId xmlns:a16="http://schemas.microsoft.com/office/drawing/2014/main" id="{7A189ACA-E034-4F59-902D-0CFF3BD89D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64727" y="3499365"/>
            <a:ext cx="914400" cy="914400"/>
          </a:xfrm>
          <a:prstGeom prst="rect">
            <a:avLst/>
          </a:prstGeom>
        </p:spPr>
      </p:pic>
      <p:pic>
        <p:nvPicPr>
          <p:cNvPr id="9" name="Graphic 8" descr="Users">
            <a:extLst>
              <a:ext uri="{FF2B5EF4-FFF2-40B4-BE49-F238E27FC236}">
                <a16:creationId xmlns:a16="http://schemas.microsoft.com/office/drawing/2014/main" id="{2365CFC1-D1A8-4CDF-B1B4-6291836E53A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34430" y="3542118"/>
            <a:ext cx="793787" cy="828893"/>
          </a:xfrm>
          <a:prstGeom prst="rect">
            <a:avLst/>
          </a:prstGeom>
        </p:spPr>
      </p:pic>
      <p:pic>
        <p:nvPicPr>
          <p:cNvPr id="11" name="Graphic 10" descr="Cloud">
            <a:extLst>
              <a:ext uri="{FF2B5EF4-FFF2-40B4-BE49-F238E27FC236}">
                <a16:creationId xmlns:a16="http://schemas.microsoft.com/office/drawing/2014/main" id="{922C9CA7-6030-48D1-BDB1-B5EAD15AEBC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096298" y="2630992"/>
            <a:ext cx="1715071" cy="1715071"/>
          </a:xfrm>
          <a:prstGeom prst="rect">
            <a:avLst/>
          </a:prstGeom>
        </p:spPr>
      </p:pic>
      <p:sp>
        <p:nvSpPr>
          <p:cNvPr id="12" name="Isosceles Triangle 11">
            <a:extLst>
              <a:ext uri="{FF2B5EF4-FFF2-40B4-BE49-F238E27FC236}">
                <a16:creationId xmlns:a16="http://schemas.microsoft.com/office/drawing/2014/main" id="{ED916581-6F2A-45EB-BEF8-745E2C3E4D91}"/>
              </a:ext>
            </a:extLst>
          </p:cNvPr>
          <p:cNvSpPr/>
          <p:nvPr/>
        </p:nvSpPr>
        <p:spPr>
          <a:xfrm rot="5400000">
            <a:off x="4389720" y="3513416"/>
            <a:ext cx="769441" cy="438943"/>
          </a:xfrm>
          <a:prstGeom prst="triangle">
            <a:avLst>
              <a:gd name="adj" fmla="val 4731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Isosceles Triangle 12">
            <a:extLst>
              <a:ext uri="{FF2B5EF4-FFF2-40B4-BE49-F238E27FC236}">
                <a16:creationId xmlns:a16="http://schemas.microsoft.com/office/drawing/2014/main" id="{D237D5F6-2C59-4ECE-A11C-6A926B4C6BAC}"/>
              </a:ext>
            </a:extLst>
          </p:cNvPr>
          <p:cNvSpPr/>
          <p:nvPr/>
        </p:nvSpPr>
        <p:spPr>
          <a:xfrm rot="16200000">
            <a:off x="6819352" y="3452001"/>
            <a:ext cx="769441" cy="438943"/>
          </a:xfrm>
          <a:prstGeom prst="triangle">
            <a:avLst>
              <a:gd name="adj" fmla="val 47315"/>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AE2871FA-F8B4-4B23-99F5-A7DDB3059300}"/>
              </a:ext>
            </a:extLst>
          </p:cNvPr>
          <p:cNvSpPr txBox="1"/>
          <p:nvPr/>
        </p:nvSpPr>
        <p:spPr>
          <a:xfrm>
            <a:off x="5179609" y="4172983"/>
            <a:ext cx="1922072"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Speed vs Control </a:t>
            </a:r>
          </a:p>
        </p:txBody>
      </p:sp>
      <p:sp>
        <p:nvSpPr>
          <p:cNvPr id="15" name="TextBox 14">
            <a:extLst>
              <a:ext uri="{FF2B5EF4-FFF2-40B4-BE49-F238E27FC236}">
                <a16:creationId xmlns:a16="http://schemas.microsoft.com/office/drawing/2014/main" id="{26B46987-19BF-4EBA-814D-0EC3FEB0CBDC}"/>
              </a:ext>
            </a:extLst>
          </p:cNvPr>
          <p:cNvSpPr txBox="1"/>
          <p:nvPr/>
        </p:nvSpPr>
        <p:spPr>
          <a:xfrm>
            <a:off x="1534235" y="4847759"/>
            <a:ext cx="10103099" cy="1938992"/>
          </a:xfrm>
          <a:prstGeom prst="rect">
            <a:avLst/>
          </a:prstGeom>
          <a:noFill/>
        </p:spPr>
        <p:txBody>
          <a:bodyPr wrap="square"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
                <a:ea typeface="+mn-ea"/>
                <a:cs typeface="+mn-cs"/>
              </a:rPr>
              <a:t>Create a balance between speed or </a:t>
            </a:r>
            <a:r>
              <a:rPr kumimoji="0" lang="en-US" sz="2000" b="0" i="1" u="none" strike="noStrike" kern="1200" cap="none" spc="0" normalizeH="0" baseline="0" noProof="0">
                <a:ln>
                  <a:noFill/>
                </a:ln>
                <a:solidFill>
                  <a:srgbClr val="000000"/>
                </a:solidFill>
                <a:effectLst/>
                <a:uLnTx/>
                <a:uFillTx/>
                <a:latin typeface="Segoe UI "/>
                <a:ea typeface="+mn-ea"/>
                <a:cs typeface="+mn-cs"/>
              </a:rPr>
              <a:t>moving quickly </a:t>
            </a:r>
            <a:r>
              <a:rPr kumimoji="0" lang="en-US" sz="2000" b="0" i="0" u="none" strike="noStrike" kern="1200" cap="none" spc="0" normalizeH="0" baseline="0" noProof="0">
                <a:ln>
                  <a:noFill/>
                </a:ln>
                <a:solidFill>
                  <a:srgbClr val="000000"/>
                </a:solidFill>
                <a:effectLst/>
                <a:uLnTx/>
                <a:uFillTx/>
                <a:latin typeface="Segoe UI "/>
                <a:ea typeface="+mn-ea"/>
                <a:cs typeface="+mn-cs"/>
              </a:rPr>
              <a:t>and control or </a:t>
            </a:r>
            <a:r>
              <a:rPr kumimoji="0" lang="en-US" sz="2000" b="0" i="1" u="none" strike="noStrike" kern="1200" cap="none" spc="0" normalizeH="0" baseline="0" noProof="0">
                <a:ln>
                  <a:noFill/>
                </a:ln>
                <a:solidFill>
                  <a:srgbClr val="000000"/>
                </a:solidFill>
                <a:effectLst/>
                <a:uLnTx/>
                <a:uFillTx/>
                <a:latin typeface="Segoe UI "/>
                <a:ea typeface="+mn-ea"/>
                <a:cs typeface="+mn-cs"/>
              </a:rPr>
              <a:t>reducing risks </a:t>
            </a:r>
            <a:r>
              <a:rPr kumimoji="0" lang="en-US" sz="2000" b="0" i="0" u="none" strike="noStrike" kern="1200" cap="none" spc="0" normalizeH="0" baseline="0" noProof="0">
                <a:ln>
                  <a:noFill/>
                </a:ln>
                <a:solidFill>
                  <a:srgbClr val="000000"/>
                </a:solidFill>
                <a:effectLst/>
                <a:uLnTx/>
                <a:uFillTx/>
                <a:latin typeface="Segoe UI "/>
                <a:ea typeface="+mn-ea"/>
                <a:cs typeface="+mn-cs"/>
              </a:rPr>
              <a:t>by have teams accountable for adoption and governance.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
                <a:ea typeface="+mn-ea"/>
                <a:cs typeface="+mn-cs"/>
              </a:rPr>
              <a:t>While cloud adoption team is required to execute cloud adoption tasks, governance team ensures processes and controls are implemented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02444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a:xfrm>
            <a:off x="533400" y="-841"/>
            <a:ext cx="10515600" cy="1325563"/>
          </a:xfrm>
        </p:spPr>
        <p:txBody>
          <a:bodyPr/>
          <a:lstStyle/>
          <a:p>
            <a:r>
              <a:rPr lang="en-US" sz="3600">
                <a:latin typeface="Segoe UI Semibold" panose="020B0702040204020203" pitchFamily="34" charset="0"/>
                <a:cs typeface="Segoe UI Semibold" panose="020B0702040204020203" pitchFamily="34" charset="0"/>
              </a:rPr>
              <a:t>Plan | </a:t>
            </a:r>
            <a:r>
              <a:rPr lang="en-US" sz="3600">
                <a:solidFill>
                  <a:srgbClr val="0070C0"/>
                </a:solidFill>
                <a:latin typeface="Segoe UI Semibold" panose="020B0702040204020203" pitchFamily="34" charset="0"/>
                <a:cs typeface="Segoe UI Semibold" panose="020B0702040204020203" pitchFamily="34" charset="0"/>
              </a:rPr>
              <a:t>Skills Readiness Plan</a:t>
            </a:r>
          </a:p>
        </p:txBody>
      </p:sp>
      <p:sp>
        <p:nvSpPr>
          <p:cNvPr id="4" name="TextBox 3">
            <a:extLst>
              <a:ext uri="{FF2B5EF4-FFF2-40B4-BE49-F238E27FC236}">
                <a16:creationId xmlns:a16="http://schemas.microsoft.com/office/drawing/2014/main" id="{31C0BFCC-DFA9-4C31-993D-A15752211FD5}"/>
              </a:ext>
            </a:extLst>
          </p:cNvPr>
          <p:cNvSpPr txBox="1"/>
          <p:nvPr/>
        </p:nvSpPr>
        <p:spPr>
          <a:xfrm>
            <a:off x="533400" y="914054"/>
            <a:ext cx="10899371" cy="76944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
                <a:ea typeface="+mn-ea"/>
                <a:cs typeface="+mn-cs"/>
              </a:rPr>
              <a:t>Cloud computing is a technology shift and a new set of skills are required to support cloud solutions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11" name="Content Placeholder 4" descr="A screenshot of a cell phone&#10;&#10;Description automatically generated">
            <a:extLst>
              <a:ext uri="{FF2B5EF4-FFF2-40B4-BE49-F238E27FC236}">
                <a16:creationId xmlns:a16="http://schemas.microsoft.com/office/drawing/2014/main" id="{5F544767-0CB1-4464-9F9E-B959ED30F3C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778834" y="1717847"/>
            <a:ext cx="10167385" cy="4397393"/>
          </a:xfrm>
          <a:prstGeom prst="rect">
            <a:avLst/>
          </a:prstGeom>
        </p:spPr>
      </p:pic>
      <p:sp>
        <p:nvSpPr>
          <p:cNvPr id="3" name="TextBox 2">
            <a:extLst>
              <a:ext uri="{FF2B5EF4-FFF2-40B4-BE49-F238E27FC236}">
                <a16:creationId xmlns:a16="http://schemas.microsoft.com/office/drawing/2014/main" id="{5FEB4762-90CC-4562-B60A-BFC749BF8D19}"/>
              </a:ext>
            </a:extLst>
          </p:cNvPr>
          <p:cNvSpPr txBox="1"/>
          <p:nvPr/>
        </p:nvSpPr>
        <p:spPr>
          <a:xfrm>
            <a:off x="1507164" y="6290042"/>
            <a:ext cx="3734687" cy="36682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Identify the gaps</a:t>
            </a:r>
          </a:p>
        </p:txBody>
      </p:sp>
      <p:sp>
        <p:nvSpPr>
          <p:cNvPr id="6" name="TextBox 5">
            <a:extLst>
              <a:ext uri="{FF2B5EF4-FFF2-40B4-BE49-F238E27FC236}">
                <a16:creationId xmlns:a16="http://schemas.microsoft.com/office/drawing/2014/main" id="{02143AE3-CF4D-4562-A636-5F228C72692B}"/>
              </a:ext>
            </a:extLst>
          </p:cNvPr>
          <p:cNvSpPr txBox="1"/>
          <p:nvPr/>
        </p:nvSpPr>
        <p:spPr>
          <a:xfrm>
            <a:off x="4985337" y="6282066"/>
            <a:ext cx="3734687" cy="36682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Look across teams</a:t>
            </a:r>
          </a:p>
        </p:txBody>
      </p:sp>
      <p:sp>
        <p:nvSpPr>
          <p:cNvPr id="7" name="TextBox 6">
            <a:extLst>
              <a:ext uri="{FF2B5EF4-FFF2-40B4-BE49-F238E27FC236}">
                <a16:creationId xmlns:a16="http://schemas.microsoft.com/office/drawing/2014/main" id="{5E8EA2B2-76C3-4A74-A20C-1A3926B1DA12}"/>
              </a:ext>
            </a:extLst>
          </p:cNvPr>
          <p:cNvSpPr txBox="1"/>
          <p:nvPr/>
        </p:nvSpPr>
        <p:spPr>
          <a:xfrm>
            <a:off x="8198579" y="6271433"/>
            <a:ext cx="3734687" cy="36682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an org-wide learning plan</a:t>
            </a:r>
          </a:p>
        </p:txBody>
      </p:sp>
      <p:sp>
        <p:nvSpPr>
          <p:cNvPr id="5" name="Oval 4">
            <a:extLst>
              <a:ext uri="{FF2B5EF4-FFF2-40B4-BE49-F238E27FC236}">
                <a16:creationId xmlns:a16="http://schemas.microsoft.com/office/drawing/2014/main" id="{462F4CC0-59E1-4B88-B9E3-43270DB84CCD}"/>
              </a:ext>
            </a:extLst>
          </p:cNvPr>
          <p:cNvSpPr/>
          <p:nvPr/>
        </p:nvSpPr>
        <p:spPr>
          <a:xfrm>
            <a:off x="1206795" y="6337888"/>
            <a:ext cx="300369" cy="31897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1</a:t>
            </a:r>
          </a:p>
        </p:txBody>
      </p:sp>
      <p:sp>
        <p:nvSpPr>
          <p:cNvPr id="9" name="Oval 8">
            <a:extLst>
              <a:ext uri="{FF2B5EF4-FFF2-40B4-BE49-F238E27FC236}">
                <a16:creationId xmlns:a16="http://schemas.microsoft.com/office/drawing/2014/main" id="{C058F00D-6151-4391-B8FB-1BC16FD54483}"/>
              </a:ext>
            </a:extLst>
          </p:cNvPr>
          <p:cNvSpPr/>
          <p:nvPr/>
        </p:nvSpPr>
        <p:spPr>
          <a:xfrm>
            <a:off x="4702687" y="6319279"/>
            <a:ext cx="300369" cy="31897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2</a:t>
            </a:r>
          </a:p>
        </p:txBody>
      </p:sp>
      <p:sp>
        <p:nvSpPr>
          <p:cNvPr id="10" name="Oval 9">
            <a:extLst>
              <a:ext uri="{FF2B5EF4-FFF2-40B4-BE49-F238E27FC236}">
                <a16:creationId xmlns:a16="http://schemas.microsoft.com/office/drawing/2014/main" id="{94EB3E00-917A-415F-8522-00AC7B9E6EE2}"/>
              </a:ext>
            </a:extLst>
          </p:cNvPr>
          <p:cNvSpPr/>
          <p:nvPr/>
        </p:nvSpPr>
        <p:spPr>
          <a:xfrm>
            <a:off x="7898210" y="6295357"/>
            <a:ext cx="300369" cy="318977"/>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3</a:t>
            </a:r>
          </a:p>
        </p:txBody>
      </p:sp>
      <p:cxnSp>
        <p:nvCxnSpPr>
          <p:cNvPr id="12" name="Straight Connector 11">
            <a:extLst>
              <a:ext uri="{FF2B5EF4-FFF2-40B4-BE49-F238E27FC236}">
                <a16:creationId xmlns:a16="http://schemas.microsoft.com/office/drawing/2014/main" id="{10FDEE17-41F7-4EF4-852E-71C9E5CBE0BA}"/>
              </a:ext>
            </a:extLst>
          </p:cNvPr>
          <p:cNvCxnSpPr/>
          <p:nvPr/>
        </p:nvCxnSpPr>
        <p:spPr>
          <a:xfrm>
            <a:off x="1063256" y="6161567"/>
            <a:ext cx="1019662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0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0616-73E6-46EE-AF5B-FBCE3FF862E4}"/>
              </a:ext>
            </a:extLst>
          </p:cNvPr>
          <p:cNvSpPr>
            <a:spLocks noGrp="1"/>
          </p:cNvSpPr>
          <p:nvPr>
            <p:ph type="title"/>
          </p:nvPr>
        </p:nvSpPr>
        <p:spPr>
          <a:xfrm>
            <a:off x="735842" y="69881"/>
            <a:ext cx="10515600" cy="1325563"/>
          </a:xfrm>
        </p:spPr>
        <p:txBody>
          <a:bodyPr/>
          <a:lstStyle/>
          <a:p>
            <a:r>
              <a:rPr lang="en-US" sz="3600">
                <a:latin typeface="Segoe UI Semibold" panose="020B0702040204020203" pitchFamily="34" charset="0"/>
                <a:cs typeface="Segoe UI Semibold" panose="020B0702040204020203" pitchFamily="34" charset="0"/>
              </a:rPr>
              <a:t>Plan | </a:t>
            </a:r>
            <a:r>
              <a:rPr lang="en-US" sz="3600">
                <a:solidFill>
                  <a:srgbClr val="0070C0"/>
                </a:solidFill>
                <a:latin typeface="Segoe UI Semibold" panose="020B0702040204020203" pitchFamily="34" charset="0"/>
                <a:cs typeface="Segoe UI Semibold" panose="020B0702040204020203" pitchFamily="34" charset="0"/>
              </a:rPr>
              <a:t>Cloud Adoption Plan </a:t>
            </a:r>
          </a:p>
        </p:txBody>
      </p:sp>
      <p:sp>
        <p:nvSpPr>
          <p:cNvPr id="4" name="TextBox 3">
            <a:extLst>
              <a:ext uri="{FF2B5EF4-FFF2-40B4-BE49-F238E27FC236}">
                <a16:creationId xmlns:a16="http://schemas.microsoft.com/office/drawing/2014/main" id="{3E9FC018-6116-499A-9A8F-962B9C53E6B8}"/>
              </a:ext>
            </a:extLst>
          </p:cNvPr>
          <p:cNvSpPr txBox="1"/>
          <p:nvPr/>
        </p:nvSpPr>
        <p:spPr>
          <a:xfrm>
            <a:off x="815017" y="1576507"/>
            <a:ext cx="10059538" cy="5232202"/>
          </a:xfrm>
          <a:prstGeom prst="rect">
            <a:avLst/>
          </a:prstGeom>
          <a:noFill/>
        </p:spPr>
        <p:txBody>
          <a:bodyPr wrap="square" rtlCol="0">
            <a:spAutoFit/>
          </a:bodyPr>
          <a:lstStyle/>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
                <a:ea typeface="+mn-ea"/>
                <a:cs typeface="+mn-cs"/>
              </a:rPr>
              <a:t>Prerequisites</a:t>
            </a:r>
            <a:r>
              <a:rPr kumimoji="0" lang="en-US" sz="2000" b="0" i="0" u="none" strike="noStrike" kern="1200" cap="none" spc="0" normalizeH="0" baseline="0" noProof="0">
                <a:ln>
                  <a:noFill/>
                </a:ln>
                <a:solidFill>
                  <a:srgbClr val="000000"/>
                </a:solidFill>
                <a:effectLst/>
                <a:uLnTx/>
                <a:uFillTx/>
                <a:latin typeface="Segoe UI "/>
                <a:ea typeface="+mn-ea"/>
                <a:cs typeface="+mn-cs"/>
              </a:rPr>
              <a:t>: Confirm that all prerequisite steps have been completed before you create your plan.</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
                <a:ea typeface="+mn-ea"/>
                <a:cs typeface="+mn-cs"/>
              </a:rPr>
              <a:t>Define and prioritize workloads</a:t>
            </a:r>
            <a:r>
              <a:rPr kumimoji="0" lang="en-US" sz="2000" b="0" i="0" u="none" strike="noStrike" kern="1200" cap="none" spc="0" normalizeH="0" baseline="0" noProof="0">
                <a:ln>
                  <a:noFill/>
                </a:ln>
                <a:solidFill>
                  <a:srgbClr val="000000"/>
                </a:solidFill>
                <a:effectLst/>
                <a:uLnTx/>
                <a:uFillTx/>
                <a:latin typeface="Segoe UI "/>
                <a:ea typeface="+mn-ea"/>
                <a:cs typeface="+mn-cs"/>
              </a:rPr>
              <a:t>: Prioritize your first 10 workloads to establish an initial adoption backlog.</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
                <a:ea typeface="+mn-ea"/>
                <a:cs typeface="+mn-cs"/>
              </a:rPr>
              <a:t>Align assets: </a:t>
            </a:r>
            <a:r>
              <a:rPr kumimoji="0" lang="en-US" sz="2000" b="0" i="0" u="none" strike="noStrike" kern="1200" cap="none" spc="0" normalizeH="0" baseline="0" noProof="0">
                <a:ln>
                  <a:noFill/>
                </a:ln>
                <a:solidFill>
                  <a:srgbClr val="000000"/>
                </a:solidFill>
                <a:effectLst/>
                <a:uLnTx/>
                <a:uFillTx/>
                <a:latin typeface="Segoe UI "/>
                <a:ea typeface="+mn-ea"/>
                <a:cs typeface="+mn-cs"/>
              </a:rPr>
              <a:t>Identify which assets (proposed or existing) are required to support the prioritized workloads.</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
                <a:ea typeface="+mn-ea"/>
                <a:cs typeface="+mn-cs"/>
              </a:rPr>
              <a:t>Review rationalization: </a:t>
            </a:r>
            <a:r>
              <a:rPr kumimoji="0" lang="en-US" sz="2000" b="0" i="0" u="none" strike="noStrike" kern="1200" cap="none" spc="0" normalizeH="0" baseline="0" noProof="0">
                <a:ln>
                  <a:noFill/>
                </a:ln>
                <a:solidFill>
                  <a:srgbClr val="000000"/>
                </a:solidFill>
                <a:effectLst/>
                <a:uLnTx/>
                <a:uFillTx/>
                <a:latin typeface="Segoe UI "/>
                <a:ea typeface="+mn-ea"/>
                <a:cs typeface="+mn-cs"/>
              </a:rPr>
              <a:t>Review rationalization decisions to refine adoption-path decisions: Migrate or Innovate.</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
                <a:ea typeface="+mn-ea"/>
                <a:cs typeface="+mn-cs"/>
              </a:rPr>
              <a:t>Define iterations and releases: </a:t>
            </a:r>
            <a:r>
              <a:rPr kumimoji="0" lang="en-US" sz="2000" b="0" i="0" u="none" strike="noStrike" kern="1200" cap="none" spc="0" normalizeH="0" baseline="0" noProof="0">
                <a:ln>
                  <a:noFill/>
                </a:ln>
                <a:solidFill>
                  <a:srgbClr val="000000"/>
                </a:solidFill>
                <a:effectLst/>
                <a:uLnTx/>
                <a:uFillTx/>
                <a:latin typeface="Segoe UI "/>
                <a:ea typeface="+mn-ea"/>
                <a:cs typeface="+mn-cs"/>
              </a:rPr>
              <a:t>Iterations are the time blocks allocated to do work. Releases are the definition of the work to be done before triggering a change to production processes.</a:t>
            </a:r>
          </a:p>
          <a:p>
            <a:pPr marL="342900" marR="0" lvl="0" indent="-3429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UI "/>
                <a:ea typeface="+mn-ea"/>
                <a:cs typeface="+mn-cs"/>
              </a:rPr>
              <a:t>Estimate timelines</a:t>
            </a:r>
            <a:r>
              <a:rPr kumimoji="0" lang="en-US" sz="2000" b="0" i="0" u="none" strike="noStrike" kern="1200" cap="none" spc="0" normalizeH="0" baseline="0" noProof="0">
                <a:ln>
                  <a:noFill/>
                </a:ln>
                <a:solidFill>
                  <a:srgbClr val="000000"/>
                </a:solidFill>
                <a:effectLst/>
                <a:uLnTx/>
                <a:uFillTx/>
                <a:latin typeface="Segoe UI "/>
                <a:ea typeface="+mn-ea"/>
                <a:cs typeface="+mn-cs"/>
              </a:rPr>
              <a:t>: Establish rough timelines for release planning purposes, based on initial estimates</a:t>
            </a:r>
            <a:r>
              <a:rPr kumimoji="0" lang="en-US" sz="1765" b="0" i="0" u="none" strike="noStrike" kern="1200" cap="none" spc="0" normalizeH="0" baseline="0" noProof="0">
                <a:ln>
                  <a:noFill/>
                </a:ln>
                <a:solidFill>
                  <a:srgbClr val="000000"/>
                </a:solidFill>
                <a:effectLst/>
                <a:uLnTx/>
                <a:uFillTx/>
                <a:latin typeface="Segoe UI "/>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D6D430F8-12A0-427D-B373-63938D3C21D9}"/>
              </a:ext>
            </a:extLst>
          </p:cNvPr>
          <p:cNvSpPr/>
          <p:nvPr/>
        </p:nvSpPr>
        <p:spPr>
          <a:xfrm>
            <a:off x="735842" y="858942"/>
            <a:ext cx="9264502"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
                <a:ea typeface="+mn-ea"/>
                <a:cs typeface="+mn-cs"/>
              </a:rPr>
              <a:t>Translate strategy and effort into an actionable cloud adoption plan</a:t>
            </a:r>
          </a:p>
        </p:txBody>
      </p:sp>
    </p:spTree>
    <p:extLst>
      <p:ext uri="{BB962C8B-B14F-4D97-AF65-F5344CB8AC3E}">
        <p14:creationId xmlns:p14="http://schemas.microsoft.com/office/powerpoint/2010/main" val="2620549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26CB4-6B6C-4B66-A56C-7D1EFBB30FD4}"/>
              </a:ext>
            </a:extLst>
          </p:cNvPr>
          <p:cNvSpPr>
            <a:spLocks noGrp="1"/>
          </p:cNvSpPr>
          <p:nvPr>
            <p:ph type="title"/>
          </p:nvPr>
        </p:nvSpPr>
        <p:spPr>
          <a:xfrm>
            <a:off x="875414" y="0"/>
            <a:ext cx="10515600" cy="1325563"/>
          </a:xfrm>
        </p:spPr>
        <p:txBody>
          <a:bodyPr/>
          <a:lstStyle/>
          <a:p>
            <a:r>
              <a:rPr lang="en-US" sz="3600">
                <a:latin typeface="Segoe UI Semibold" panose="020B0702040204020203" pitchFamily="34" charset="0"/>
                <a:cs typeface="Segoe UI Semibold" panose="020B0702040204020203" pitchFamily="34" charset="0"/>
              </a:rPr>
              <a:t>Plan | </a:t>
            </a:r>
            <a:r>
              <a:rPr lang="en-US" sz="3600">
                <a:solidFill>
                  <a:srgbClr val="0070C0"/>
                </a:solidFill>
                <a:latin typeface="Segoe UI Semibold" panose="020B0702040204020203" pitchFamily="34" charset="0"/>
                <a:cs typeface="Segoe UI Semibold" panose="020B0702040204020203" pitchFamily="34" charset="0"/>
              </a:rPr>
              <a:t>Cloud Adoption Plan Template</a:t>
            </a:r>
          </a:p>
        </p:txBody>
      </p:sp>
      <p:pic>
        <p:nvPicPr>
          <p:cNvPr id="4" name="Picture 3">
            <a:extLst>
              <a:ext uri="{FF2B5EF4-FFF2-40B4-BE49-F238E27FC236}">
                <a16:creationId xmlns:a16="http://schemas.microsoft.com/office/drawing/2014/main" id="{DB7D42B0-0B61-4F5E-B479-23A48C2496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0391" y="1501793"/>
            <a:ext cx="4837461" cy="499900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A1C6BCC-030C-4ECC-AD84-3DF4F60E5EC9}"/>
              </a:ext>
            </a:extLst>
          </p:cNvPr>
          <p:cNvSpPr/>
          <p:nvPr/>
        </p:nvSpPr>
        <p:spPr>
          <a:xfrm>
            <a:off x="785787" y="1461851"/>
            <a:ext cx="6184604" cy="2907847"/>
          </a:xfrm>
          <a:prstGeom prst="rect">
            <a:avLst/>
          </a:prstGeom>
        </p:spPr>
        <p:txBody>
          <a:bodyPr wrap="square">
            <a:spAutoFit/>
          </a:bodyPr>
          <a:lstStyle/>
          <a:p>
            <a:pPr marL="342900" marR="0" lvl="0" indent="-342900" algn="l" defTabSz="914367"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
                <a:ea typeface="+mn-ea"/>
                <a:cs typeface="+mn-cs"/>
              </a:rPr>
              <a:t>Cloud adoption plan converts the aspirational goals of the cloud adoption strategy into an actionable plan</a:t>
            </a:r>
          </a:p>
          <a:p>
            <a:pPr marL="342900" marR="0" lvl="0" indent="-342900" algn="l" defTabSz="914367"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
                <a:ea typeface="+mn-ea"/>
                <a:cs typeface="+mn-cs"/>
              </a:rPr>
              <a:t>All the cloud teams leverage the cloud adoption plan to guide technical efforts, in alignment with the business outcomes. </a:t>
            </a:r>
          </a:p>
          <a:p>
            <a:pPr marL="342900" marR="0" lvl="0" indent="-342900" algn="l" defTabSz="914367"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
                <a:ea typeface="+mn-ea"/>
                <a:cs typeface="+mn-cs"/>
              </a:rPr>
              <a:t>Download the </a:t>
            </a:r>
            <a:r>
              <a:rPr kumimoji="0" lang="en-US" sz="2000" b="0" i="0" u="none" strike="noStrike" kern="1200" cap="none" spc="0" normalizeH="0" baseline="0" noProof="0">
                <a:ln>
                  <a:noFill/>
                </a:ln>
                <a:solidFill>
                  <a:srgbClr val="000000"/>
                </a:solidFill>
                <a:effectLst/>
                <a:uLnTx/>
                <a:uFillTx/>
                <a:latin typeface="Segoe UI "/>
                <a:ea typeface="+mn-ea"/>
                <a:cs typeface="+mn-cs"/>
                <a:hlinkClick r:id="rId3"/>
              </a:rPr>
              <a:t>template</a:t>
            </a:r>
            <a:r>
              <a:rPr kumimoji="0" lang="en-US" sz="2000" b="0" i="0" u="none" strike="noStrike" kern="1200" cap="none" spc="0" normalizeH="0" baseline="0" noProof="0">
                <a:ln>
                  <a:noFill/>
                </a:ln>
                <a:solidFill>
                  <a:srgbClr val="000000"/>
                </a:solidFill>
                <a:effectLst/>
                <a:uLnTx/>
                <a:uFillTx/>
                <a:latin typeface="Segoe UI "/>
                <a:ea typeface="+mn-ea"/>
                <a:cs typeface="+mn-cs"/>
              </a:rPr>
              <a:t> and get started with creating your plan </a:t>
            </a:r>
          </a:p>
        </p:txBody>
      </p:sp>
    </p:spTree>
    <p:extLst>
      <p:ext uri="{BB962C8B-B14F-4D97-AF65-F5344CB8AC3E}">
        <p14:creationId xmlns:p14="http://schemas.microsoft.com/office/powerpoint/2010/main" val="189783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5D1A59-2D3A-4BBF-BAC0-22B4D3627B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0409" y="3833260"/>
            <a:ext cx="4540514" cy="2733164"/>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
        <p:nvSpPr>
          <p:cNvPr id="2" name="Title 1">
            <a:extLst>
              <a:ext uri="{FF2B5EF4-FFF2-40B4-BE49-F238E27FC236}">
                <a16:creationId xmlns:a16="http://schemas.microsoft.com/office/drawing/2014/main" id="{CF5001F7-8C38-4511-AD99-5AAD7957A74E}"/>
              </a:ext>
            </a:extLst>
          </p:cNvPr>
          <p:cNvSpPr>
            <a:spLocks noGrp="1"/>
          </p:cNvSpPr>
          <p:nvPr>
            <p:ph type="title"/>
          </p:nvPr>
        </p:nvSpPr>
        <p:spPr/>
        <p:txBody>
          <a:bodyPr/>
          <a:lstStyle/>
          <a:p>
            <a:r>
              <a:rPr lang="en-US"/>
              <a:t>Strategy, Plan &amp; Ready Tooling</a:t>
            </a:r>
          </a:p>
        </p:txBody>
      </p:sp>
      <p:sp>
        <p:nvSpPr>
          <p:cNvPr id="3" name="TextBox 2">
            <a:extLst>
              <a:ext uri="{FF2B5EF4-FFF2-40B4-BE49-F238E27FC236}">
                <a16:creationId xmlns:a16="http://schemas.microsoft.com/office/drawing/2014/main" id="{F8107F17-E649-42E5-BE6B-577F95A93F23}"/>
              </a:ext>
            </a:extLst>
          </p:cNvPr>
          <p:cNvSpPr txBox="1"/>
          <p:nvPr/>
        </p:nvSpPr>
        <p:spPr>
          <a:xfrm>
            <a:off x="765757" y="1430253"/>
            <a:ext cx="6170407"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Adoption Plan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DevOps Generator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3"/>
              </a:rPr>
              <a:t>https://azuredevopsdemogenerator.azurewebsites.net/</a:t>
            </a: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C03A6298-E182-4A1A-BDDC-B49581EB522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91488" y="2561586"/>
            <a:ext cx="3257863" cy="336665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388D6C2-AF0F-4833-B4A4-0F9D5085CAA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649916" y="896044"/>
            <a:ext cx="3091675" cy="3936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29272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1730-D1E3-C248-85A7-0BEDDF5992FD}"/>
              </a:ext>
            </a:extLst>
          </p:cNvPr>
          <p:cNvSpPr>
            <a:spLocks noGrp="1"/>
          </p:cNvSpPr>
          <p:nvPr>
            <p:ph type="title"/>
          </p:nvPr>
        </p:nvSpPr>
        <p:spPr/>
        <p:txBody>
          <a:bodyPr/>
          <a:lstStyle/>
          <a:p>
            <a:r>
              <a:rPr lang="en-US" dirty="0"/>
              <a:t>Ready</a:t>
            </a:r>
          </a:p>
        </p:txBody>
      </p:sp>
      <p:sp>
        <p:nvSpPr>
          <p:cNvPr id="3" name="Content Placeholder 2">
            <a:extLst>
              <a:ext uri="{FF2B5EF4-FFF2-40B4-BE49-F238E27FC236}">
                <a16:creationId xmlns:a16="http://schemas.microsoft.com/office/drawing/2014/main" id="{D2396870-038E-4B41-8E96-6E83F1A4F57E}"/>
              </a:ext>
            </a:extLst>
          </p:cNvPr>
          <p:cNvSpPr>
            <a:spLocks noGrp="1"/>
          </p:cNvSpPr>
          <p:nvPr>
            <p:ph sz="quarter" idx="10"/>
          </p:nvPr>
        </p:nvSpPr>
        <p:spPr>
          <a:xfrm>
            <a:off x="584200" y="1435100"/>
            <a:ext cx="11018838" cy="1982081"/>
          </a:xfrm>
        </p:spPr>
        <p:txBody>
          <a:bodyPr/>
          <a:lstStyle/>
          <a:p>
            <a:r>
              <a:rPr lang="en-US" dirty="0"/>
              <a:t>Azure Setup Guide</a:t>
            </a:r>
          </a:p>
          <a:p>
            <a:r>
              <a:rPr lang="en-US" dirty="0"/>
              <a:t>Operating Model</a:t>
            </a:r>
          </a:p>
          <a:p>
            <a:r>
              <a:rPr lang="en-US" dirty="0"/>
              <a:t>Azure Landing Zones</a:t>
            </a:r>
          </a:p>
          <a:p>
            <a:pPr marL="0" indent="0">
              <a:buNone/>
            </a:pPr>
            <a:endParaRPr lang="en-US" dirty="0"/>
          </a:p>
        </p:txBody>
      </p:sp>
    </p:spTree>
    <p:extLst>
      <p:ext uri="{BB962C8B-B14F-4D97-AF65-F5344CB8AC3E}">
        <p14:creationId xmlns:p14="http://schemas.microsoft.com/office/powerpoint/2010/main" val="4037642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690C-2C0A-453B-93A8-DF32E2C532DF}"/>
              </a:ext>
            </a:extLst>
          </p:cNvPr>
          <p:cNvSpPr>
            <a:spLocks noGrp="1"/>
          </p:cNvSpPr>
          <p:nvPr>
            <p:ph type="title"/>
          </p:nvPr>
        </p:nvSpPr>
        <p:spPr>
          <a:xfrm>
            <a:off x="838200" y="167232"/>
            <a:ext cx="10515600" cy="1325563"/>
          </a:xfrm>
        </p:spPr>
        <p:txBody>
          <a:bodyPr>
            <a:normAutofit/>
          </a:bodyPr>
          <a:lstStyle/>
          <a:p>
            <a:r>
              <a:rPr lang="en-US" sz="3600">
                <a:latin typeface="Segoe UI Semibold" panose="020B0702040204020203" pitchFamily="34" charset="0"/>
                <a:cs typeface="Segoe UI Semibold" panose="020B0702040204020203" pitchFamily="34" charset="0"/>
              </a:rPr>
              <a:t>Ready | </a:t>
            </a:r>
            <a:r>
              <a:rPr lang="en-US" sz="3600">
                <a:solidFill>
                  <a:srgbClr val="0070C0"/>
                </a:solidFill>
                <a:latin typeface="Segoe UI Semibold" panose="020B0702040204020203" pitchFamily="34" charset="0"/>
                <a:cs typeface="Segoe UI Semibold" panose="020B0702040204020203" pitchFamily="34" charset="0"/>
              </a:rPr>
              <a:t>Azure Setup Guide</a:t>
            </a:r>
          </a:p>
        </p:txBody>
      </p:sp>
      <p:sp>
        <p:nvSpPr>
          <p:cNvPr id="4" name="Rectangle 3">
            <a:extLst>
              <a:ext uri="{FF2B5EF4-FFF2-40B4-BE49-F238E27FC236}">
                <a16:creationId xmlns:a16="http://schemas.microsoft.com/office/drawing/2014/main" id="{86650073-9D18-4D80-B70D-9EE45DA59621}"/>
              </a:ext>
            </a:extLst>
          </p:cNvPr>
          <p:cNvSpPr/>
          <p:nvPr/>
        </p:nvSpPr>
        <p:spPr>
          <a:xfrm>
            <a:off x="895031" y="992292"/>
            <a:ext cx="10393455" cy="246221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Segoe UI "/>
                <a:ea typeface="+mn-ea"/>
                <a:cs typeface="+mn-cs"/>
              </a:rPr>
              <a:t>Prepare the cloud environment before building and deploying solutions using Azure services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Segoe UI "/>
                <a:ea typeface="+mn-ea"/>
                <a:cs typeface="+mn-cs"/>
              </a:rPr>
              <a:t>The Azure Setup Guide provides guidance on how to organize resources, control costs, and secure and manage your organization helping you create your landing zone in Azure</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srgbClr val="000000"/>
              </a:solidFill>
              <a:effectLst/>
              <a:uLnTx/>
              <a:uFillTx/>
              <a:latin typeface="Segoe UI "/>
              <a:ea typeface="+mn-ea"/>
              <a:cs typeface="+mn-cs"/>
            </a:endParaRPr>
          </a:p>
        </p:txBody>
      </p:sp>
      <p:sp>
        <p:nvSpPr>
          <p:cNvPr id="7" name="Rectangle 2">
            <a:extLst>
              <a:ext uri="{FF2B5EF4-FFF2-40B4-BE49-F238E27FC236}">
                <a16:creationId xmlns:a16="http://schemas.microsoft.com/office/drawing/2014/main" id="{7FC4A16A-058C-47CF-A45E-16AF9ECEF274}"/>
              </a:ext>
            </a:extLst>
          </p:cNvPr>
          <p:cNvSpPr>
            <a:spLocks noChangeArrowheads="1"/>
          </p:cNvSpPr>
          <p:nvPr/>
        </p:nvSpPr>
        <p:spPr bwMode="auto">
          <a:xfrm>
            <a:off x="1905000" y="3695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8" name="Object 7">
            <a:extLst>
              <a:ext uri="{FF2B5EF4-FFF2-40B4-BE49-F238E27FC236}">
                <a16:creationId xmlns:a16="http://schemas.microsoft.com/office/drawing/2014/main" id="{923B950E-8375-40AD-A794-833C90FD7F81}"/>
              </a:ext>
            </a:extLst>
          </p:cNvPr>
          <p:cNvGraphicFramePr>
            <a:graphicFrameLocks noChangeAspect="1"/>
          </p:cNvGraphicFramePr>
          <p:nvPr/>
        </p:nvGraphicFramePr>
        <p:xfrm>
          <a:off x="1034649" y="3359279"/>
          <a:ext cx="6858000" cy="2800350"/>
        </p:xfrm>
        <a:graphic>
          <a:graphicData uri="http://schemas.openxmlformats.org/presentationml/2006/ole">
            <mc:AlternateContent xmlns:mc="http://schemas.openxmlformats.org/markup-compatibility/2006">
              <mc:Choice xmlns:v="urn:schemas-microsoft-com:vml" Requires="v">
                <p:oleObj spid="_x0000_s4135" name="Bitmap Image" r:id="rId3" imgW="8963090" imgH="3662389" progId="Paint.Picture">
                  <p:embed/>
                </p:oleObj>
              </mc:Choice>
              <mc:Fallback>
                <p:oleObj name="Bitmap Image" r:id="rId3" imgW="8963090" imgH="3662389" progId="Paint.Picture">
                  <p:embed/>
                  <p:pic>
                    <p:nvPicPr>
                      <p:cNvPr id="8" name="Object 7">
                        <a:extLst>
                          <a:ext uri="{FF2B5EF4-FFF2-40B4-BE49-F238E27FC236}">
                            <a16:creationId xmlns:a16="http://schemas.microsoft.com/office/drawing/2014/main" id="{923B950E-8375-40AD-A794-833C90FD7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649" y="3359279"/>
                        <a:ext cx="6858000" cy="2800350"/>
                      </a:xfrm>
                      <a:prstGeom prst="rect">
                        <a:avLst/>
                      </a:prstGeom>
                      <a:noFill/>
                      <a:ln>
                        <a:solidFill>
                          <a:schemeClr val="bg1">
                            <a:lumMod val="50000"/>
                          </a:schemeClr>
                        </a:solidFill>
                      </a:ln>
                    </p:spPr>
                  </p:pic>
                </p:oleObj>
              </mc:Fallback>
            </mc:AlternateContent>
          </a:graphicData>
        </a:graphic>
      </p:graphicFrame>
      <p:sp>
        <p:nvSpPr>
          <p:cNvPr id="9" name="Rectangle 8">
            <a:extLst>
              <a:ext uri="{FF2B5EF4-FFF2-40B4-BE49-F238E27FC236}">
                <a16:creationId xmlns:a16="http://schemas.microsoft.com/office/drawing/2014/main" id="{3B7AF549-1A75-4CCE-B3C8-342366CFE7BE}"/>
              </a:ext>
            </a:extLst>
          </p:cNvPr>
          <p:cNvSpPr/>
          <p:nvPr/>
        </p:nvSpPr>
        <p:spPr>
          <a:xfrm>
            <a:off x="8001000" y="3941010"/>
            <a:ext cx="4017462" cy="14465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
                <a:ea typeface="+mn-ea"/>
                <a:cs typeface="+mn-cs"/>
              </a:rPr>
              <a:t>The guide is also published in the </a:t>
            </a:r>
            <a:r>
              <a:rPr kumimoji="0" lang="en-US" sz="2200" b="1" i="0" u="none" strike="noStrike" kern="1200" cap="none" spc="0" normalizeH="0" baseline="0" noProof="0">
                <a:ln>
                  <a:noFill/>
                </a:ln>
                <a:solidFill>
                  <a:srgbClr val="000000"/>
                </a:solidFill>
                <a:effectLst/>
                <a:uLnTx/>
                <a:uFillTx/>
                <a:latin typeface="Segoe UI "/>
                <a:ea typeface="+mn-ea"/>
                <a:cs typeface="+mn-cs"/>
              </a:rPr>
              <a:t>Azure </a:t>
            </a:r>
            <a:r>
              <a:rPr kumimoji="0" lang="en-US" sz="2200" b="1" i="0" u="none" strike="noStrike" kern="1200" cap="none" spc="0" normalizeH="0" baseline="0" noProof="0" err="1">
                <a:ln>
                  <a:noFill/>
                </a:ln>
                <a:solidFill>
                  <a:srgbClr val="000000"/>
                </a:solidFill>
                <a:effectLst/>
                <a:uLnTx/>
                <a:uFillTx/>
                <a:latin typeface="Segoe UI "/>
                <a:ea typeface="+mn-ea"/>
                <a:cs typeface="+mn-cs"/>
              </a:rPr>
              <a:t>Quickstart</a:t>
            </a:r>
            <a:r>
              <a:rPr kumimoji="0" lang="en-US" sz="2200" b="1" i="0" u="none" strike="noStrike" kern="1200" cap="none" spc="0" normalizeH="0" baseline="0" noProof="0">
                <a:ln>
                  <a:noFill/>
                </a:ln>
                <a:solidFill>
                  <a:srgbClr val="000000"/>
                </a:solidFill>
                <a:effectLst/>
                <a:uLnTx/>
                <a:uFillTx/>
                <a:latin typeface="Segoe UI "/>
                <a:ea typeface="+mn-ea"/>
                <a:cs typeface="+mn-cs"/>
              </a:rPr>
              <a:t> Center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
                <a:ea typeface="+mn-ea"/>
                <a:cs typeface="+mn-cs"/>
              </a:rPr>
              <a:t>Aka.ms/</a:t>
            </a:r>
            <a:r>
              <a:rPr kumimoji="0" lang="en-US" sz="2200" b="1" i="0" u="none" strike="noStrike" kern="1200" cap="none" spc="0" normalizeH="0" baseline="0" noProof="0" err="1">
                <a:ln>
                  <a:noFill/>
                </a:ln>
                <a:solidFill>
                  <a:srgbClr val="000000"/>
                </a:solidFill>
                <a:effectLst/>
                <a:uLnTx/>
                <a:uFillTx/>
                <a:latin typeface="Segoe UI "/>
                <a:ea typeface="+mn-ea"/>
                <a:cs typeface="+mn-cs"/>
              </a:rPr>
              <a:t>aqc</a:t>
            </a:r>
            <a:r>
              <a:rPr kumimoji="0" lang="en-US" sz="2200" b="1" i="0" u="none" strike="noStrike" kern="1200" cap="none" spc="0" normalizeH="0" baseline="0" noProof="0">
                <a:ln>
                  <a:noFill/>
                </a:ln>
                <a:solidFill>
                  <a:srgbClr val="000000"/>
                </a:solidFill>
                <a:effectLst/>
                <a:uLnTx/>
                <a:uFillTx/>
                <a:latin typeface="Segoe UI "/>
                <a:ea typeface="+mn-ea"/>
                <a:cs typeface="+mn-cs"/>
              </a:rPr>
              <a:t> </a:t>
            </a:r>
            <a:r>
              <a:rPr kumimoji="0" lang="en-US" sz="2200" b="0" i="0" u="none" strike="noStrike" kern="1200" cap="none" spc="0" normalizeH="0" baseline="0" noProof="0">
                <a:ln>
                  <a:noFill/>
                </a:ln>
                <a:solidFill>
                  <a:srgbClr val="000000"/>
                </a:solidFill>
                <a:effectLst/>
                <a:uLnTx/>
                <a:uFillTx/>
                <a:latin typeface="Segoe UI "/>
                <a:ea typeface="+mn-ea"/>
                <a:cs typeface="+mn-cs"/>
              </a:rPr>
              <a:t>within the Azure Portal </a:t>
            </a:r>
          </a:p>
        </p:txBody>
      </p:sp>
      <p:sp>
        <p:nvSpPr>
          <p:cNvPr id="11" name="Rectangle: Rounded Corners 10">
            <a:extLst>
              <a:ext uri="{FF2B5EF4-FFF2-40B4-BE49-F238E27FC236}">
                <a16:creationId xmlns:a16="http://schemas.microsoft.com/office/drawing/2014/main" id="{FE3CCC00-5BEE-4E82-8E85-8D6385F68F04}"/>
              </a:ext>
            </a:extLst>
          </p:cNvPr>
          <p:cNvSpPr/>
          <p:nvPr/>
        </p:nvSpPr>
        <p:spPr>
          <a:xfrm>
            <a:off x="2908005" y="4960088"/>
            <a:ext cx="4843130" cy="1199538"/>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54566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84200" y="3535540"/>
            <a:ext cx="4162425" cy="2733497"/>
          </a:xfrm>
          <a:prstGeom prst="rect">
            <a:avLst/>
          </a:prstGeom>
        </p:spPr>
        <p:txBody>
          <a:bodyPr wrap="square">
            <a:normAutofit/>
          </a:bodyPr>
          <a:lstStyle/>
          <a:p>
            <a:pPr marL="0" indent="0">
              <a:lnSpc>
                <a:spcPct val="90000"/>
              </a:lnSpc>
              <a:buNone/>
            </a:pPr>
            <a:r>
              <a:rPr lang="en-GB" sz="2000" i="1"/>
              <a:t>Using an analogy, this is similar to how city utilities such as </a:t>
            </a:r>
            <a:r>
              <a:rPr lang="en-GB" sz="2000" b="1" i="1"/>
              <a:t>water</a:t>
            </a:r>
            <a:r>
              <a:rPr lang="en-GB" sz="2000" i="1"/>
              <a:t>, </a:t>
            </a:r>
            <a:r>
              <a:rPr lang="en-GB" sz="2000" b="1" i="1"/>
              <a:t>gas</a:t>
            </a:r>
            <a:r>
              <a:rPr lang="en-GB" sz="2000" i="1"/>
              <a:t>, and </a:t>
            </a:r>
            <a:r>
              <a:rPr lang="en-GB" sz="2000" b="1" i="1"/>
              <a:t>electricity</a:t>
            </a:r>
            <a:r>
              <a:rPr lang="en-GB" sz="2000" i="1"/>
              <a:t> are accessible before new houses are constructed. In this context, the network, IAM, policies, management, and monitoring are shared </a:t>
            </a:r>
            <a:r>
              <a:rPr lang="en-GB" sz="2000" b="1" i="1"/>
              <a:t>'utility</a:t>
            </a:r>
            <a:r>
              <a:rPr lang="en-GB" sz="2000" i="1"/>
              <a:t>' services that </a:t>
            </a:r>
            <a:r>
              <a:rPr lang="en-GB" sz="2000" b="1" i="1"/>
              <a:t>must be readily available </a:t>
            </a:r>
            <a:r>
              <a:rPr lang="en-GB" sz="2000" i="1"/>
              <a:t>to help streamline the application migration process.</a:t>
            </a:r>
            <a:endParaRPr lang="en-GB" sz="2000"/>
          </a:p>
        </p:txBody>
      </p:sp>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rcRect b="-1"/>
          <a:stretch/>
        </p:blipFill>
        <p:spPr>
          <a:xfrm>
            <a:off x="5334000" y="10"/>
            <a:ext cx="6858000" cy="6857990"/>
          </a:xfrm>
          <a:prstGeom prst="rect">
            <a:avLst/>
          </a:prstGeom>
          <a:noFill/>
        </p:spPr>
      </p:pic>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88263" y="588963"/>
            <a:ext cx="4158362" cy="2535236"/>
          </a:xfrm>
          <a:prstGeom prst="rect">
            <a:avLst/>
          </a:prstGeom>
        </p:spPr>
        <p:txBody>
          <a:bodyPr wrap="square" anchor="b">
            <a:normAutofit/>
          </a:bodyPr>
          <a:lstStyle/>
          <a:p>
            <a:r>
              <a:rPr lang="en-GB"/>
              <a:t>Metropolis</a:t>
            </a:r>
          </a:p>
        </p:txBody>
      </p:sp>
    </p:spTree>
    <p:extLst>
      <p:ext uri="{BB962C8B-B14F-4D97-AF65-F5344CB8AC3E}">
        <p14:creationId xmlns:p14="http://schemas.microsoft.com/office/powerpoint/2010/main" val="6881145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F7A24FA-6402-9B41-A364-27EEA4806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50" y="755650"/>
            <a:ext cx="11976100" cy="5346700"/>
          </a:xfrm>
          <a:prstGeom prst="rect">
            <a:avLst/>
          </a:prstGeom>
        </p:spPr>
      </p:pic>
    </p:spTree>
    <p:extLst>
      <p:ext uri="{BB962C8B-B14F-4D97-AF65-F5344CB8AC3E}">
        <p14:creationId xmlns:p14="http://schemas.microsoft.com/office/powerpoint/2010/main" val="3348300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A56C-04AF-A742-B963-EA3616F8679D}"/>
              </a:ext>
            </a:extLst>
          </p:cNvPr>
          <p:cNvSpPr>
            <a:spLocks noGrp="1"/>
          </p:cNvSpPr>
          <p:nvPr>
            <p:ph type="title"/>
          </p:nvPr>
        </p:nvSpPr>
        <p:spPr/>
        <p:txBody>
          <a:bodyPr/>
          <a:lstStyle/>
          <a:p>
            <a:r>
              <a:rPr lang="en-US" dirty="0"/>
              <a:t>What is the Cloud Adoption Framework</a:t>
            </a:r>
          </a:p>
        </p:txBody>
      </p:sp>
      <p:sp>
        <p:nvSpPr>
          <p:cNvPr id="3" name="Content Placeholder 2">
            <a:extLst>
              <a:ext uri="{FF2B5EF4-FFF2-40B4-BE49-F238E27FC236}">
                <a16:creationId xmlns:a16="http://schemas.microsoft.com/office/drawing/2014/main" id="{1A5A3748-8C0B-7440-964E-1BD9632CA998}"/>
              </a:ext>
            </a:extLst>
          </p:cNvPr>
          <p:cNvSpPr>
            <a:spLocks noGrp="1"/>
          </p:cNvSpPr>
          <p:nvPr>
            <p:ph sz="quarter" idx="10"/>
          </p:nvPr>
        </p:nvSpPr>
        <p:spPr>
          <a:xfrm>
            <a:off x="588263" y="2466458"/>
            <a:ext cx="11018838" cy="3311676"/>
          </a:xfrm>
        </p:spPr>
        <p:txBody>
          <a:bodyPr/>
          <a:lstStyle/>
          <a:p>
            <a:r>
              <a:rPr lang="en-US" dirty="0"/>
              <a:t>Tools</a:t>
            </a:r>
          </a:p>
          <a:p>
            <a:pPr lvl="1"/>
            <a:r>
              <a:rPr lang="en-US" dirty="0"/>
              <a:t>Asses, Measure, plan, communicate, validate, test, operate</a:t>
            </a:r>
          </a:p>
          <a:p>
            <a:r>
              <a:rPr lang="en-US" dirty="0"/>
              <a:t>Documentation</a:t>
            </a:r>
          </a:p>
          <a:p>
            <a:pPr lvl="1"/>
            <a:r>
              <a:rPr lang="en-US" dirty="0"/>
              <a:t>Processes, approaches, guidance, technical, training</a:t>
            </a:r>
          </a:p>
          <a:p>
            <a:r>
              <a:rPr lang="en-US" dirty="0"/>
              <a:t>Best Practices</a:t>
            </a:r>
          </a:p>
          <a:p>
            <a:pPr lvl="1"/>
            <a:r>
              <a:rPr lang="en-US" dirty="0"/>
              <a:t>Technical, security, operational </a:t>
            </a:r>
          </a:p>
          <a:p>
            <a:pPr lvl="1"/>
            <a:endParaRPr lang="en-US" dirty="0"/>
          </a:p>
          <a:p>
            <a:pPr lvl="1"/>
            <a:endParaRPr lang="en-US" dirty="0"/>
          </a:p>
        </p:txBody>
      </p:sp>
      <p:sp>
        <p:nvSpPr>
          <p:cNvPr id="5" name="TextBox 4">
            <a:extLst>
              <a:ext uri="{FF2B5EF4-FFF2-40B4-BE49-F238E27FC236}">
                <a16:creationId xmlns:a16="http://schemas.microsoft.com/office/drawing/2014/main" id="{260B2F77-01A0-714C-8C55-6BE428041FCA}"/>
              </a:ext>
            </a:extLst>
          </p:cNvPr>
          <p:cNvSpPr txBox="1"/>
          <p:nvPr/>
        </p:nvSpPr>
        <p:spPr>
          <a:xfrm>
            <a:off x="588262" y="1307941"/>
            <a:ext cx="10575923" cy="1046440"/>
          </a:xfrm>
          <a:prstGeom prst="rect">
            <a:avLst/>
          </a:prstGeom>
          <a:noFill/>
        </p:spPr>
        <p:txBody>
          <a:bodyPr wrap="square" lIns="0" tIns="0" rIns="0" bIns="0" rtlCol="0">
            <a:spAutoFit/>
          </a:bodyPr>
          <a:lstStyle/>
          <a:p>
            <a:r>
              <a:rPr lang="en-US" sz="2400" b="1" i="1" dirty="0"/>
              <a:t>Proven Guidance </a:t>
            </a:r>
            <a:r>
              <a:rPr lang="en-US" sz="2400" i="1" dirty="0"/>
              <a:t>to help you create and implement the </a:t>
            </a:r>
            <a:r>
              <a:rPr lang="en-US" sz="2400" b="1" i="1" dirty="0"/>
              <a:t>business and technology strategy </a:t>
            </a:r>
            <a:r>
              <a:rPr lang="en-US" sz="2400" i="1" dirty="0"/>
              <a:t>to </a:t>
            </a:r>
            <a:r>
              <a:rPr lang="en-US" sz="2400" b="1" i="1" dirty="0"/>
              <a:t>succeed</a:t>
            </a:r>
            <a:r>
              <a:rPr lang="en-US" sz="2400" i="1" dirty="0"/>
              <a:t> in the cloud </a:t>
            </a: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20227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6D4EB4C-6AAD-4038-B8AA-A2BD7AC657ED}"/>
              </a:ext>
            </a:extLst>
          </p:cNvPr>
          <p:cNvPicPr>
            <a:picLocks noGrp="1" noChangeAspect="1"/>
          </p:cNvPicPr>
          <p:nvPr>
            <p:ph type="pic" sz="quarter" idx="11"/>
          </p:nvPr>
        </p:nvPicPr>
        <p:blipFill rotWithShape="1">
          <a:blip r:embed="rId3" cstate="email">
            <a:extLst>
              <a:ext uri="{28A0092B-C50C-407E-A947-70E740481C1C}">
                <a14:useLocalDpi xmlns:a14="http://schemas.microsoft.com/office/drawing/2010/main"/>
              </a:ext>
            </a:extLst>
          </a:blip>
          <a:stretch/>
        </p:blipFill>
        <p:spPr>
          <a:xfrm>
            <a:off x="4842821" y="1603058"/>
            <a:ext cx="6858000" cy="3651884"/>
          </a:xfrm>
          <a:prstGeom prst="rect">
            <a:avLst/>
          </a:prstGeom>
          <a:noFill/>
        </p:spPr>
      </p:pic>
      <p:sp>
        <p:nvSpPr>
          <p:cNvPr id="2" name="Title 1">
            <a:extLst>
              <a:ext uri="{FF2B5EF4-FFF2-40B4-BE49-F238E27FC236}">
                <a16:creationId xmlns:a16="http://schemas.microsoft.com/office/drawing/2014/main" id="{724AB9D4-D3CB-4BF0-AC58-148877A366A4}"/>
              </a:ext>
            </a:extLst>
          </p:cNvPr>
          <p:cNvSpPr>
            <a:spLocks noGrp="1"/>
          </p:cNvSpPr>
          <p:nvPr>
            <p:ph type="title"/>
          </p:nvPr>
        </p:nvSpPr>
        <p:spPr>
          <a:xfrm>
            <a:off x="553430" y="2178108"/>
            <a:ext cx="3604234" cy="3272512"/>
          </a:xfrm>
          <a:prstGeom prst="rect">
            <a:avLst/>
          </a:prstGeom>
        </p:spPr>
        <p:txBody>
          <a:bodyPr wrap="square" anchor="t">
            <a:normAutofit/>
          </a:bodyPr>
          <a:lstStyle/>
          <a:p>
            <a:r>
              <a:rPr lang="en-GB"/>
              <a:t>Landing Zones</a:t>
            </a:r>
            <a:br>
              <a:rPr lang="en-GB"/>
            </a:br>
            <a:br>
              <a:rPr lang="en-GB"/>
            </a:br>
            <a:r>
              <a:rPr lang="en-GB" sz="1600">
                <a:latin typeface="+mn-lt"/>
              </a:rPr>
              <a:t>The principle purpose of the “Landing Zone” is therefore to ensure that when an application lands on Azure, the required “plumbing” is already in place, providing greater agility and compliance with enterprise security and governance requirements.</a:t>
            </a:r>
            <a:endParaRPr lang="en-GB">
              <a:latin typeface="+mn-lt"/>
            </a:endParaRPr>
          </a:p>
        </p:txBody>
      </p:sp>
    </p:spTree>
    <p:extLst>
      <p:ext uri="{BB962C8B-B14F-4D97-AF65-F5344CB8AC3E}">
        <p14:creationId xmlns:p14="http://schemas.microsoft.com/office/powerpoint/2010/main" val="4039161701"/>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D4B621-15EB-41FE-BA90-1C260A5457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80158" y="1912774"/>
            <a:ext cx="5673642" cy="3872205"/>
          </a:xfrm>
          <a:prstGeom prst="rect">
            <a:avLst/>
          </a:prstGeom>
        </p:spPr>
      </p:pic>
      <p:pic>
        <p:nvPicPr>
          <p:cNvPr id="5" name="Picture 4">
            <a:extLst>
              <a:ext uri="{FF2B5EF4-FFF2-40B4-BE49-F238E27FC236}">
                <a16:creationId xmlns:a16="http://schemas.microsoft.com/office/drawing/2014/main" id="{9B611459-B89B-4F9D-BB8C-C88A5AD7DB4F}"/>
              </a:ext>
            </a:extLst>
          </p:cNvPr>
          <p:cNvPicPr>
            <a:picLocks noChangeAspect="1"/>
          </p:cNvPicPr>
          <p:nvPr/>
        </p:nvPicPr>
        <p:blipFill>
          <a:blip r:embed="rId3"/>
          <a:stretch>
            <a:fillRect/>
          </a:stretch>
        </p:blipFill>
        <p:spPr>
          <a:xfrm>
            <a:off x="456959" y="2364312"/>
            <a:ext cx="4895944" cy="2726534"/>
          </a:xfrm>
          <a:prstGeom prst="rect">
            <a:avLst/>
          </a:prstGeom>
        </p:spPr>
      </p:pic>
      <p:sp>
        <p:nvSpPr>
          <p:cNvPr id="7" name="Title 1">
            <a:extLst>
              <a:ext uri="{FF2B5EF4-FFF2-40B4-BE49-F238E27FC236}">
                <a16:creationId xmlns:a16="http://schemas.microsoft.com/office/drawing/2014/main" id="{68AA4C68-3296-4601-B2D3-2AD13FE3D1E0}"/>
              </a:ext>
            </a:extLst>
          </p:cNvPr>
          <p:cNvSpPr txBox="1">
            <a:spLocks/>
          </p:cNvSpPr>
          <p:nvPr/>
        </p:nvSpPr>
        <p:spPr>
          <a:xfrm>
            <a:off x="838200" y="16723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Segoe UI Semibold" panose="020B0702040204020203" pitchFamily="34" charset="0"/>
                <a:cs typeface="Segoe UI Semibold" panose="020B0702040204020203" pitchFamily="34" charset="0"/>
              </a:rPr>
              <a:t>CAF Foundation Blueprint</a:t>
            </a:r>
          </a:p>
        </p:txBody>
      </p:sp>
      <p:sp>
        <p:nvSpPr>
          <p:cNvPr id="8" name="TextBox 7">
            <a:extLst>
              <a:ext uri="{FF2B5EF4-FFF2-40B4-BE49-F238E27FC236}">
                <a16:creationId xmlns:a16="http://schemas.microsoft.com/office/drawing/2014/main" id="{33A8D286-3B43-4F66-8D87-7F2B3EB102DC}"/>
              </a:ext>
            </a:extLst>
          </p:cNvPr>
          <p:cNvSpPr txBox="1"/>
          <p:nvPr/>
        </p:nvSpPr>
        <p:spPr>
          <a:xfrm>
            <a:off x="1325524" y="5415647"/>
            <a:ext cx="3158813" cy="369332"/>
          </a:xfrm>
          <a:prstGeom prst="rect">
            <a:avLst/>
          </a:prstGeom>
          <a:noFill/>
        </p:spPr>
        <p:txBody>
          <a:bodyPr wrap="none" rtlCol="0">
            <a:spAutoFit/>
          </a:bodyPr>
          <a:lstStyle/>
          <a:p>
            <a:r>
              <a:rPr lang="en-US">
                <a:hlinkClick r:id="rId4"/>
              </a:rPr>
              <a:t>http://aka.ms/cafbpfoundation</a:t>
            </a:r>
            <a:r>
              <a:rPr lang="en-US"/>
              <a:t> </a:t>
            </a:r>
          </a:p>
        </p:txBody>
      </p:sp>
    </p:spTree>
    <p:extLst>
      <p:ext uri="{BB962C8B-B14F-4D97-AF65-F5344CB8AC3E}">
        <p14:creationId xmlns:p14="http://schemas.microsoft.com/office/powerpoint/2010/main" val="38752036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AA4C68-3296-4601-B2D3-2AD13FE3D1E0}"/>
              </a:ext>
            </a:extLst>
          </p:cNvPr>
          <p:cNvSpPr txBox="1">
            <a:spLocks/>
          </p:cNvSpPr>
          <p:nvPr/>
        </p:nvSpPr>
        <p:spPr>
          <a:xfrm>
            <a:off x="838200" y="16723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Segoe UI Semibold" panose="020B0702040204020203" pitchFamily="34" charset="0"/>
                <a:cs typeface="Segoe UI Semibold" panose="020B0702040204020203" pitchFamily="34" charset="0"/>
              </a:rPr>
              <a:t>CAF Migrate landing zone Blueprint</a:t>
            </a:r>
          </a:p>
        </p:txBody>
      </p:sp>
      <p:sp>
        <p:nvSpPr>
          <p:cNvPr id="8" name="TextBox 7">
            <a:extLst>
              <a:ext uri="{FF2B5EF4-FFF2-40B4-BE49-F238E27FC236}">
                <a16:creationId xmlns:a16="http://schemas.microsoft.com/office/drawing/2014/main" id="{33A8D286-3B43-4F66-8D87-7F2B3EB102DC}"/>
              </a:ext>
            </a:extLst>
          </p:cNvPr>
          <p:cNvSpPr txBox="1"/>
          <p:nvPr/>
        </p:nvSpPr>
        <p:spPr>
          <a:xfrm>
            <a:off x="1325524" y="5415647"/>
            <a:ext cx="3314946" cy="369332"/>
          </a:xfrm>
          <a:prstGeom prst="rect">
            <a:avLst/>
          </a:prstGeom>
          <a:noFill/>
        </p:spPr>
        <p:txBody>
          <a:bodyPr wrap="none" rtlCol="0">
            <a:spAutoFit/>
          </a:bodyPr>
          <a:lstStyle/>
          <a:p>
            <a:r>
              <a:rPr lang="en-US">
                <a:hlinkClick r:id="rId3"/>
              </a:rPr>
              <a:t>http://aka.ms/cafbplandingzone</a:t>
            </a:r>
            <a:r>
              <a:rPr lang="en-US"/>
              <a:t>  </a:t>
            </a:r>
          </a:p>
        </p:txBody>
      </p:sp>
      <p:pic>
        <p:nvPicPr>
          <p:cNvPr id="2" name="Picture 1">
            <a:extLst>
              <a:ext uri="{FF2B5EF4-FFF2-40B4-BE49-F238E27FC236}">
                <a16:creationId xmlns:a16="http://schemas.microsoft.com/office/drawing/2014/main" id="{3987C7C1-D0CB-45F0-97B8-A38AD2200F3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58742" y="1593587"/>
            <a:ext cx="6243151" cy="4049486"/>
          </a:xfrm>
          <a:prstGeom prst="rect">
            <a:avLst/>
          </a:prstGeom>
        </p:spPr>
      </p:pic>
      <p:pic>
        <p:nvPicPr>
          <p:cNvPr id="4" name="Picture 3">
            <a:extLst>
              <a:ext uri="{FF2B5EF4-FFF2-40B4-BE49-F238E27FC236}">
                <a16:creationId xmlns:a16="http://schemas.microsoft.com/office/drawing/2014/main" id="{E786B489-2752-4B9B-87CB-45B3826CB72C}"/>
              </a:ext>
            </a:extLst>
          </p:cNvPr>
          <p:cNvPicPr>
            <a:picLocks noChangeAspect="1"/>
          </p:cNvPicPr>
          <p:nvPr/>
        </p:nvPicPr>
        <p:blipFill>
          <a:blip r:embed="rId5"/>
          <a:stretch>
            <a:fillRect/>
          </a:stretch>
        </p:blipFill>
        <p:spPr>
          <a:xfrm>
            <a:off x="563656" y="1306513"/>
            <a:ext cx="4838682" cy="3927734"/>
          </a:xfrm>
          <a:prstGeom prst="rect">
            <a:avLst/>
          </a:prstGeom>
        </p:spPr>
      </p:pic>
    </p:spTree>
    <p:extLst>
      <p:ext uri="{BB962C8B-B14F-4D97-AF65-F5344CB8AC3E}">
        <p14:creationId xmlns:p14="http://schemas.microsoft.com/office/powerpoint/2010/main" val="38945184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04B02B-812F-4AA4-B7CD-42C7597BB9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5132" y="929865"/>
            <a:ext cx="6468794" cy="4282215"/>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B108EA44-A583-4E6C-B224-FCDAF0758BEB}"/>
              </a:ext>
            </a:extLst>
          </p:cNvPr>
          <p:cNvSpPr txBox="1">
            <a:spLocks/>
          </p:cNvSpPr>
          <p:nvPr/>
        </p:nvSpPr>
        <p:spPr>
          <a:xfrm>
            <a:off x="838200" y="167232"/>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0C0"/>
                </a:solidFill>
                <a:latin typeface="Segoe UI Semibold" panose="020B0702040204020203" pitchFamily="34" charset="0"/>
                <a:cs typeface="Segoe UI Semibold" panose="020B0702040204020203" pitchFamily="34" charset="0"/>
              </a:rPr>
              <a:t>Azure Native or Open Source tooling</a:t>
            </a:r>
          </a:p>
        </p:txBody>
      </p:sp>
      <p:pic>
        <p:nvPicPr>
          <p:cNvPr id="4" name="Picture 3">
            <a:extLst>
              <a:ext uri="{FF2B5EF4-FFF2-40B4-BE49-F238E27FC236}">
                <a16:creationId xmlns:a16="http://schemas.microsoft.com/office/drawing/2014/main" id="{6F4464AB-BEE5-4ACC-B3A0-A98FD5B611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58969" y="1863543"/>
            <a:ext cx="4597899" cy="448827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291086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8C9FAA-CDC3-40B7-973A-590FE52001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8000" y="233126"/>
            <a:ext cx="9946979" cy="6457642"/>
          </a:xfrm>
          <a:prstGeom prst="rect">
            <a:avLst/>
          </a:prstGeom>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Segoe UI Semibold" panose="020B0702040204020203" pitchFamily="34" charset="0"/>
                <a:cs typeface="Segoe UI Semibold" panose="020B0702040204020203" pitchFamily="34" charset="0"/>
              </a:rPr>
              <a:t>CAF North Star</a:t>
            </a:r>
          </a:p>
        </p:txBody>
      </p:sp>
      <p:sp>
        <p:nvSpPr>
          <p:cNvPr id="10" name="TextBox 9">
            <a:extLst>
              <a:ext uri="{FF2B5EF4-FFF2-40B4-BE49-F238E27FC236}">
                <a16:creationId xmlns:a16="http://schemas.microsoft.com/office/drawing/2014/main" id="{A3695B27-6071-4D5E-A7CB-238EBCD443FD}"/>
              </a:ext>
            </a:extLst>
          </p:cNvPr>
          <p:cNvSpPr txBox="1"/>
          <p:nvPr/>
        </p:nvSpPr>
        <p:spPr>
          <a:xfrm>
            <a:off x="588263" y="1235272"/>
            <a:ext cx="3310778" cy="369332"/>
          </a:xfrm>
          <a:prstGeom prst="rect">
            <a:avLst/>
          </a:prstGeom>
          <a:noFill/>
        </p:spPr>
        <p:txBody>
          <a:bodyPr wrap="none" rtlCol="0">
            <a:spAutoFit/>
          </a:bodyPr>
          <a:lstStyle/>
          <a:p>
            <a:r>
              <a:rPr lang="en-US" dirty="0">
                <a:hlinkClick r:id="rId3"/>
              </a:rPr>
              <a:t>http://aka.ms/adopt/northstar</a:t>
            </a:r>
            <a:r>
              <a:rPr lang="en-US" dirty="0"/>
              <a:t> </a:t>
            </a:r>
          </a:p>
        </p:txBody>
      </p:sp>
    </p:spTree>
    <p:extLst>
      <p:ext uri="{BB962C8B-B14F-4D97-AF65-F5344CB8AC3E}">
        <p14:creationId xmlns:p14="http://schemas.microsoft.com/office/powerpoint/2010/main" val="18322289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758F-5FB1-2E48-A465-3EBF42E41F43}"/>
              </a:ext>
            </a:extLst>
          </p:cNvPr>
          <p:cNvSpPr>
            <a:spLocks noGrp="1"/>
          </p:cNvSpPr>
          <p:nvPr>
            <p:ph type="title"/>
          </p:nvPr>
        </p:nvSpPr>
        <p:spPr/>
        <p:txBody>
          <a:bodyPr/>
          <a:lstStyle/>
          <a:p>
            <a:r>
              <a:rPr lang="en-US" dirty="0"/>
              <a:t>Adopt</a:t>
            </a:r>
          </a:p>
        </p:txBody>
      </p:sp>
      <p:sp>
        <p:nvSpPr>
          <p:cNvPr id="3" name="Content Placeholder 2">
            <a:extLst>
              <a:ext uri="{FF2B5EF4-FFF2-40B4-BE49-F238E27FC236}">
                <a16:creationId xmlns:a16="http://schemas.microsoft.com/office/drawing/2014/main" id="{0830457D-F7D1-A744-B6AD-A5198B52CD9D}"/>
              </a:ext>
            </a:extLst>
          </p:cNvPr>
          <p:cNvSpPr>
            <a:spLocks noGrp="1"/>
          </p:cNvSpPr>
          <p:nvPr>
            <p:ph sz="quarter" idx="10"/>
          </p:nvPr>
        </p:nvSpPr>
        <p:spPr>
          <a:xfrm>
            <a:off x="584200" y="1435100"/>
            <a:ext cx="11018838" cy="4641271"/>
          </a:xfrm>
        </p:spPr>
        <p:txBody>
          <a:bodyPr/>
          <a:lstStyle/>
          <a:p>
            <a:r>
              <a:rPr lang="en-US" dirty="0"/>
              <a:t>Migrate - Azure Migration Guide </a:t>
            </a:r>
          </a:p>
          <a:p>
            <a:pPr lvl="1"/>
            <a:r>
              <a:rPr lang="en-US" dirty="0"/>
              <a:t>Transactional systems</a:t>
            </a:r>
          </a:p>
          <a:p>
            <a:pPr lvl="1"/>
            <a:r>
              <a:rPr lang="en-US" dirty="0"/>
              <a:t>Line of Business applications</a:t>
            </a:r>
          </a:p>
          <a:p>
            <a:pPr lvl="1"/>
            <a:r>
              <a:rPr lang="en-US" dirty="0"/>
              <a:t>Analytics</a:t>
            </a:r>
          </a:p>
          <a:p>
            <a:pPr lvl="1"/>
            <a:r>
              <a:rPr lang="en-US" dirty="0"/>
              <a:t>VDI/WVD applications </a:t>
            </a:r>
          </a:p>
          <a:p>
            <a:r>
              <a:rPr lang="en-US" dirty="0"/>
              <a:t>Innovate – Azure Innovation Guide</a:t>
            </a:r>
          </a:p>
          <a:p>
            <a:pPr lvl="1"/>
            <a:r>
              <a:rPr lang="en-US" dirty="0"/>
              <a:t>Build-measure-learn loop products</a:t>
            </a:r>
          </a:p>
          <a:p>
            <a:pPr lvl="1"/>
            <a:r>
              <a:rPr lang="en-US" dirty="0"/>
              <a:t>Data democratization</a:t>
            </a:r>
          </a:p>
          <a:p>
            <a:pPr lvl="1"/>
            <a:r>
              <a:rPr lang="en-US" dirty="0"/>
              <a:t>Mobile/Social engagement</a:t>
            </a:r>
          </a:p>
          <a:p>
            <a:pPr lvl="1"/>
            <a:r>
              <a:rPr lang="en-US" dirty="0"/>
              <a:t>Global Reach</a:t>
            </a:r>
          </a:p>
          <a:p>
            <a:pPr lvl="1"/>
            <a:r>
              <a:rPr lang="en-US" dirty="0"/>
              <a:t>Predict and influence</a:t>
            </a:r>
          </a:p>
          <a:p>
            <a:pPr lvl="1"/>
            <a:endParaRPr lang="en-US" dirty="0"/>
          </a:p>
        </p:txBody>
      </p:sp>
    </p:spTree>
    <p:extLst>
      <p:ext uri="{BB962C8B-B14F-4D97-AF65-F5344CB8AC3E}">
        <p14:creationId xmlns:p14="http://schemas.microsoft.com/office/powerpoint/2010/main" val="394040462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232C-7265-3C45-B0D3-E45D7965BDAD}"/>
              </a:ext>
            </a:extLst>
          </p:cNvPr>
          <p:cNvSpPr>
            <a:spLocks noGrp="1"/>
          </p:cNvSpPr>
          <p:nvPr>
            <p:ph type="title"/>
          </p:nvPr>
        </p:nvSpPr>
        <p:spPr/>
        <p:txBody>
          <a:bodyPr/>
          <a:lstStyle/>
          <a:p>
            <a:r>
              <a:rPr lang="en-US" dirty="0"/>
              <a:t>Govern</a:t>
            </a:r>
          </a:p>
        </p:txBody>
      </p:sp>
      <p:sp>
        <p:nvSpPr>
          <p:cNvPr id="3" name="Content Placeholder 2">
            <a:extLst>
              <a:ext uri="{FF2B5EF4-FFF2-40B4-BE49-F238E27FC236}">
                <a16:creationId xmlns:a16="http://schemas.microsoft.com/office/drawing/2014/main" id="{112FDD75-2F93-5D46-A62E-1B7C17118F62}"/>
              </a:ext>
            </a:extLst>
          </p:cNvPr>
          <p:cNvSpPr>
            <a:spLocks noGrp="1"/>
          </p:cNvSpPr>
          <p:nvPr>
            <p:ph sz="quarter" idx="10"/>
          </p:nvPr>
        </p:nvSpPr>
        <p:spPr>
          <a:xfrm>
            <a:off x="584200" y="1435100"/>
            <a:ext cx="11018838" cy="1982081"/>
          </a:xfrm>
        </p:spPr>
        <p:txBody>
          <a:bodyPr/>
          <a:lstStyle/>
          <a:p>
            <a:r>
              <a:rPr lang="en-US" dirty="0"/>
              <a:t>Methodology</a:t>
            </a:r>
          </a:p>
          <a:p>
            <a:r>
              <a:rPr lang="en-US" dirty="0"/>
              <a:t>Benchmark</a:t>
            </a:r>
          </a:p>
          <a:p>
            <a:r>
              <a:rPr lang="en-US" dirty="0"/>
              <a:t>Initial governance foundation</a:t>
            </a:r>
          </a:p>
          <a:p>
            <a:r>
              <a:rPr lang="en-US" dirty="0"/>
              <a:t>(Iterative) improvement of governance foundation</a:t>
            </a:r>
          </a:p>
        </p:txBody>
      </p:sp>
    </p:spTree>
    <p:extLst>
      <p:ext uri="{BB962C8B-B14F-4D97-AF65-F5344CB8AC3E}">
        <p14:creationId xmlns:p14="http://schemas.microsoft.com/office/powerpoint/2010/main" val="14273149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54095D-5311-45F1-864F-DDDE1AEA6184}"/>
              </a:ext>
            </a:extLst>
          </p:cNvPr>
          <p:cNvPicPr>
            <a:picLocks noChangeAspect="1"/>
          </p:cNvPicPr>
          <p:nvPr/>
        </p:nvPicPr>
        <p:blipFill>
          <a:blip r:embed="rId3"/>
          <a:stretch>
            <a:fillRect/>
          </a:stretch>
        </p:blipFill>
        <p:spPr>
          <a:xfrm>
            <a:off x="6797334" y="1140758"/>
            <a:ext cx="5429250" cy="4514850"/>
          </a:xfrm>
          <a:prstGeom prst="rect">
            <a:avLst/>
          </a:prstGeom>
        </p:spPr>
      </p:pic>
      <p:pic>
        <p:nvPicPr>
          <p:cNvPr id="11" name="Picture 10" descr="Screenshot">
            <a:extLst>
              <a:ext uri="{FF2B5EF4-FFF2-40B4-BE49-F238E27FC236}">
                <a16:creationId xmlns:a16="http://schemas.microsoft.com/office/drawing/2014/main" id="{C996C2E2-120D-47AC-BD6A-E32CF0AD4AD4}"/>
              </a:ext>
            </a:extLst>
          </p:cNvPr>
          <p:cNvPicPr>
            <a:picLocks noChangeAspect="1"/>
          </p:cNvPicPr>
          <p:nvPr/>
        </p:nvPicPr>
        <p:blipFill>
          <a:blip r:embed="rId4"/>
          <a:stretch>
            <a:fillRect/>
          </a:stretch>
        </p:blipFill>
        <p:spPr>
          <a:xfrm>
            <a:off x="7680902" y="1325880"/>
            <a:ext cx="5020400" cy="3386310"/>
          </a:xfrm>
          <a:prstGeom prst="rect">
            <a:avLst/>
          </a:prstGeom>
          <a:effectLst>
            <a:innerShdw blurRad="139700">
              <a:prstClr val="black">
                <a:alpha val="25000"/>
              </a:prstClr>
            </a:innerShdw>
          </a:effectLst>
        </p:spPr>
      </p:pic>
      <p:sp>
        <p:nvSpPr>
          <p:cNvPr id="15" name="Text Placeholder 4">
            <a:extLst>
              <a:ext uri="{FF2B5EF4-FFF2-40B4-BE49-F238E27FC236}">
                <a16:creationId xmlns:a16="http://schemas.microsoft.com/office/drawing/2014/main" id="{03C06D94-6CA1-234A-B6F8-814E1F644B05}"/>
              </a:ext>
            </a:extLst>
          </p:cNvPr>
          <p:cNvSpPr txBox="1">
            <a:spLocks/>
          </p:cNvSpPr>
          <p:nvPr/>
        </p:nvSpPr>
        <p:spPr>
          <a:xfrm>
            <a:off x="885791" y="1659755"/>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Assessment</a:t>
            </a:r>
          </a:p>
        </p:txBody>
      </p:sp>
      <p:sp>
        <p:nvSpPr>
          <p:cNvPr id="16" name="Text Placeholder 5">
            <a:extLst>
              <a:ext uri="{FF2B5EF4-FFF2-40B4-BE49-F238E27FC236}">
                <a16:creationId xmlns:a16="http://schemas.microsoft.com/office/drawing/2014/main" id="{F89F673C-2993-4640-8061-D2208BE826E5}"/>
              </a:ext>
            </a:extLst>
          </p:cNvPr>
          <p:cNvSpPr txBox="1">
            <a:spLocks/>
          </p:cNvSpPr>
          <p:nvPr/>
        </p:nvSpPr>
        <p:spPr>
          <a:xfrm>
            <a:off x="876916" y="2111283"/>
            <a:ext cx="5172884"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black"/>
                </a:solidFill>
                <a:effectLst/>
                <a:uLnTx/>
                <a:uFillTx/>
                <a:latin typeface="Segoe UI "/>
                <a:ea typeface="+mn-ea"/>
                <a:cs typeface="+mn-cs"/>
              </a:rPr>
              <a:t>Governance Benchmark</a:t>
            </a:r>
          </a:p>
        </p:txBody>
      </p:sp>
      <p:sp>
        <p:nvSpPr>
          <p:cNvPr id="17" name="Text Placeholder 6">
            <a:extLst>
              <a:ext uri="{FF2B5EF4-FFF2-40B4-BE49-F238E27FC236}">
                <a16:creationId xmlns:a16="http://schemas.microsoft.com/office/drawing/2014/main" id="{398FB67A-B939-824B-9DC9-4A188311FEC4}"/>
              </a:ext>
            </a:extLst>
          </p:cNvPr>
          <p:cNvSpPr txBox="1">
            <a:spLocks/>
          </p:cNvSpPr>
          <p:nvPr/>
        </p:nvSpPr>
        <p:spPr>
          <a:xfrm>
            <a:off x="885791" y="3408706"/>
            <a:ext cx="4020317" cy="1267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Understand your current state and prepare for your cloud journey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23B6DCB-A01E-074E-B744-69D4893584EA}"/>
              </a:ext>
            </a:extLst>
          </p:cNvPr>
          <p:cNvSpPr/>
          <p:nvPr/>
        </p:nvSpPr>
        <p:spPr>
          <a:xfrm>
            <a:off x="876916" y="5008371"/>
            <a:ext cx="6096000" cy="80021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Calibri" panose="020F0502020204030204"/>
                <a:ea typeface="+mn-ea"/>
                <a:cs typeface="Segoe UI" panose="020B0502040204020203" pitchFamily="34" charset="0"/>
                <a:hlinkClick r:id="rId5">
                  <a:extLst>
                    <a:ext uri="{A12FA001-AC4F-418D-AE19-62706E023703}">
                      <ahyp:hlinkClr xmlns:ahyp="http://schemas.microsoft.com/office/drawing/2018/hyperlinkcolor" val="tx"/>
                    </a:ext>
                  </a:extLst>
                </a:hlinkClick>
              </a:rPr>
              <a:t>aka.ms/adopt/gov/assess</a:t>
            </a:r>
            <a:endParaRPr kumimoji="0" lang="en-US" sz="2800" b="0" i="0" u="none" strike="noStrike" kern="1200" cap="none" spc="0" normalizeH="0" baseline="0" noProof="0">
              <a:ln>
                <a:noFill/>
              </a:ln>
              <a:solidFill>
                <a:srgbClr val="0078D4"/>
              </a:solidFill>
              <a:effectLst/>
              <a:uLnTx/>
              <a:uFillTx/>
              <a:latin typeface="Calibri" panose="020F0502020204030204"/>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42364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214293" y="148098"/>
            <a:ext cx="11773713" cy="1119560"/>
          </a:xfrm>
          <a:prstGeom prst="rect">
            <a:avLst/>
          </a:prstGeom>
        </p:spPr>
        <p:txBody>
          <a:bodyPr vert="horz" lIns="91436" tIns="45718" rIns="91436"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3530">
                <a:solidFill>
                  <a:prstClr val="black"/>
                </a:solidFill>
                <a:latin typeface="Segoe UI Semibold "/>
                <a:cs typeface="Segoe UI Light" panose="020B0502040204020203" pitchFamily="34" charset="0"/>
              </a:rPr>
              <a:t>Cloud Adoption Framework | Governance Model</a:t>
            </a:r>
          </a:p>
          <a:p>
            <a:pPr defTabSz="896580">
              <a:defRPr/>
            </a:pPr>
            <a:r>
              <a:rPr lang="en-US" sz="2745">
                <a:solidFill>
                  <a:srgbClr val="EAEAEA">
                    <a:lumMod val="50000"/>
                  </a:srgbClr>
                </a:solidFill>
                <a:latin typeface="Segoe UI Semibold "/>
                <a:cs typeface="Segoe UI Light" panose="020B0502040204020203" pitchFamily="34" charset="0"/>
              </a:rPr>
              <a:t>Governance End State that fosters trust and builds confidence</a:t>
            </a:r>
          </a:p>
        </p:txBody>
      </p:sp>
      <p:sp>
        <p:nvSpPr>
          <p:cNvPr id="8" name="TextBox 7">
            <a:extLst>
              <a:ext uri="{FF2B5EF4-FFF2-40B4-BE49-F238E27FC236}">
                <a16:creationId xmlns:a16="http://schemas.microsoft.com/office/drawing/2014/main" id="{D8D18157-A763-4D9A-8E9F-63D99DB665BF}"/>
              </a:ext>
            </a:extLst>
          </p:cNvPr>
          <p:cNvSpPr txBox="1"/>
          <p:nvPr/>
        </p:nvSpPr>
        <p:spPr>
          <a:xfrm>
            <a:off x="7812134" y="1240465"/>
            <a:ext cx="4175872" cy="1807006"/>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sz="2353" b="1">
                <a:gradFill>
                  <a:gsLst>
                    <a:gs pos="2917">
                      <a:srgbClr val="353535"/>
                    </a:gs>
                    <a:gs pos="30000">
                      <a:srgbClr val="353535"/>
                    </a:gs>
                  </a:gsLst>
                  <a:lin ang="5400000" scaled="0"/>
                </a:gradFill>
                <a:latin typeface="Segoe UI Semilight"/>
              </a:rPr>
              <a:t>Corporate Policy</a:t>
            </a:r>
            <a:endParaRPr lang="en-US" sz="1961" b="1">
              <a:gradFill>
                <a:gsLst>
                  <a:gs pos="2917">
                    <a:srgbClr val="353535"/>
                  </a:gs>
                  <a:gs pos="30000">
                    <a:srgbClr val="353535"/>
                  </a:gs>
                </a:gsLst>
                <a:lin ang="5400000" scaled="0"/>
              </a:gradFill>
              <a:latin typeface="Segoe UI Semilight"/>
            </a:endParaRPr>
          </a:p>
          <a:p>
            <a:pPr defTabSz="914565">
              <a:lnSpc>
                <a:spcPct val="90000"/>
              </a:lnSpc>
              <a:spcAft>
                <a:spcPts val="588"/>
              </a:spcAft>
              <a:defRPr/>
            </a:pPr>
            <a:r>
              <a:rPr lang="en-US" sz="1961">
                <a:gradFill>
                  <a:gsLst>
                    <a:gs pos="2917">
                      <a:srgbClr val="353535"/>
                    </a:gs>
                    <a:gs pos="30000">
                      <a:srgbClr val="353535"/>
                    </a:gs>
                  </a:gsLst>
                  <a:lin ang="5400000" scaled="0"/>
                </a:gradFill>
                <a:latin typeface="Segoe UI Semilight"/>
              </a:rPr>
              <a:t>Governance is a big, intimidating topic. Establish proper scope by mitigating </a:t>
            </a:r>
            <a:r>
              <a:rPr lang="en-US" sz="1961" b="1" i="1">
                <a:gradFill>
                  <a:gsLst>
                    <a:gs pos="2917">
                      <a:srgbClr val="353535"/>
                    </a:gs>
                    <a:gs pos="30000">
                      <a:srgbClr val="353535"/>
                    </a:gs>
                  </a:gsLst>
                  <a:lin ang="5400000" scaled="0"/>
                </a:gradFill>
                <a:latin typeface="Segoe UI Semilight"/>
              </a:rPr>
              <a:t>tangible</a:t>
            </a:r>
            <a:r>
              <a:rPr lang="en-US" sz="1961">
                <a:gradFill>
                  <a:gsLst>
                    <a:gs pos="2917">
                      <a:srgbClr val="353535"/>
                    </a:gs>
                    <a:gs pos="30000">
                      <a:srgbClr val="353535"/>
                    </a:gs>
                  </a:gsLst>
                  <a:lin ang="5400000" scaled="0"/>
                </a:gradFill>
                <a:latin typeface="Segoe UI Semilight"/>
              </a:rPr>
              <a:t> risks through corporate policy.</a:t>
            </a:r>
          </a:p>
        </p:txBody>
      </p:sp>
      <p:sp>
        <p:nvSpPr>
          <p:cNvPr id="9" name="TextBox 8">
            <a:extLst>
              <a:ext uri="{FF2B5EF4-FFF2-40B4-BE49-F238E27FC236}">
                <a16:creationId xmlns:a16="http://schemas.microsoft.com/office/drawing/2014/main" id="{34A611D5-96C7-42A0-996A-6A1E12D9C3D5}"/>
              </a:ext>
            </a:extLst>
          </p:cNvPr>
          <p:cNvSpPr txBox="1"/>
          <p:nvPr/>
        </p:nvSpPr>
        <p:spPr>
          <a:xfrm>
            <a:off x="7812134" y="3055311"/>
            <a:ext cx="4175872" cy="2048979"/>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sz="2353" b="1">
                <a:gradFill>
                  <a:gsLst>
                    <a:gs pos="2917">
                      <a:srgbClr val="353535"/>
                    </a:gs>
                    <a:gs pos="30000">
                      <a:srgbClr val="353535"/>
                    </a:gs>
                  </a:gsLst>
                  <a:lin ang="5400000" scaled="0"/>
                </a:gradFill>
                <a:latin typeface="Segoe UI Semilight"/>
              </a:rPr>
              <a:t>Cloud Governance Disciplines</a:t>
            </a:r>
          </a:p>
          <a:p>
            <a:pPr defTabSz="914565">
              <a:lnSpc>
                <a:spcPct val="90000"/>
              </a:lnSpc>
              <a:spcAft>
                <a:spcPts val="588"/>
              </a:spcAft>
              <a:defRPr/>
            </a:pPr>
            <a:r>
              <a:rPr lang="en-US" sz="1961">
                <a:gradFill>
                  <a:gsLst>
                    <a:gs pos="2917">
                      <a:srgbClr val="353535"/>
                    </a:gs>
                    <a:gs pos="30000">
                      <a:srgbClr val="353535"/>
                    </a:gs>
                  </a:gsLst>
                  <a:lin ang="5400000" scaled="0"/>
                </a:gradFill>
                <a:latin typeface="Segoe UI Semilight"/>
              </a:rPr>
              <a:t>Governance is a team sport. Empower multiple team members by decomposing corporate policy changes into five actionable disciplines.</a:t>
            </a:r>
          </a:p>
        </p:txBody>
      </p:sp>
      <p:pic>
        <p:nvPicPr>
          <p:cNvPr id="4" name="Picture 3">
            <a:extLst>
              <a:ext uri="{FF2B5EF4-FFF2-40B4-BE49-F238E27FC236}">
                <a16:creationId xmlns:a16="http://schemas.microsoft.com/office/drawing/2014/main" id="{E7149261-701B-4912-A8E7-EBEEA4556CB8}"/>
              </a:ext>
            </a:extLst>
          </p:cNvPr>
          <p:cNvPicPr>
            <a:picLocks noChangeAspect="1"/>
          </p:cNvPicPr>
          <p:nvPr/>
        </p:nvPicPr>
        <p:blipFill>
          <a:blip r:embed="rId3"/>
          <a:stretch>
            <a:fillRect/>
          </a:stretch>
        </p:blipFill>
        <p:spPr>
          <a:xfrm>
            <a:off x="84727" y="1240465"/>
            <a:ext cx="7664256" cy="3863799"/>
          </a:xfrm>
          <a:prstGeom prst="rect">
            <a:avLst/>
          </a:prstGeom>
        </p:spPr>
      </p:pic>
      <p:sp>
        <p:nvSpPr>
          <p:cNvPr id="6" name="TextBox 5">
            <a:extLst>
              <a:ext uri="{FF2B5EF4-FFF2-40B4-BE49-F238E27FC236}">
                <a16:creationId xmlns:a16="http://schemas.microsoft.com/office/drawing/2014/main" id="{379C50FE-4B85-4005-B54E-3B1B9F4AF4CA}"/>
              </a:ext>
            </a:extLst>
          </p:cNvPr>
          <p:cNvSpPr txBox="1"/>
          <p:nvPr/>
        </p:nvSpPr>
        <p:spPr>
          <a:xfrm>
            <a:off x="84727" y="5179892"/>
            <a:ext cx="7664256" cy="1530011"/>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sz="2353" b="1">
                <a:gradFill>
                  <a:gsLst>
                    <a:gs pos="2917">
                      <a:srgbClr val="353535"/>
                    </a:gs>
                    <a:gs pos="30000">
                      <a:srgbClr val="353535"/>
                    </a:gs>
                  </a:gsLst>
                  <a:lin ang="5400000" scaled="0"/>
                </a:gradFill>
                <a:latin typeface="Segoe UI Semilight"/>
              </a:rPr>
              <a:t>Cloud Governance Team</a:t>
            </a:r>
          </a:p>
          <a:p>
            <a:pPr defTabSz="914565">
              <a:lnSpc>
                <a:spcPct val="90000"/>
              </a:lnSpc>
              <a:spcAft>
                <a:spcPts val="588"/>
              </a:spcAft>
              <a:defRPr/>
            </a:pPr>
            <a:r>
              <a:rPr lang="en-US" sz="1961">
                <a:gradFill>
                  <a:gsLst>
                    <a:gs pos="2917">
                      <a:srgbClr val="353535"/>
                    </a:gs>
                    <a:gs pos="30000">
                      <a:srgbClr val="353535"/>
                    </a:gs>
                  </a:gsLst>
                  <a:lin ang="5400000" scaled="0"/>
                </a:gradFill>
                <a:latin typeface="Segoe UI Semilight"/>
              </a:rPr>
              <a:t>A team of governance minded cloud architects can evolve these disciplines, ensure governance consistency, and accelerate deployment.</a:t>
            </a:r>
          </a:p>
        </p:txBody>
      </p:sp>
    </p:spTree>
    <p:extLst>
      <p:ext uri="{BB962C8B-B14F-4D97-AF65-F5344CB8AC3E}">
        <p14:creationId xmlns:p14="http://schemas.microsoft.com/office/powerpoint/2010/main" val="3893855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24B21-C786-41F9-811F-784C6DBD73CF}"/>
              </a:ext>
            </a:extLst>
          </p:cNvPr>
          <p:cNvPicPr>
            <a:picLocks noChangeAspect="1"/>
          </p:cNvPicPr>
          <p:nvPr/>
        </p:nvPicPr>
        <p:blipFill>
          <a:blip r:embed="rId3"/>
          <a:stretch>
            <a:fillRect/>
          </a:stretch>
        </p:blipFill>
        <p:spPr>
          <a:xfrm>
            <a:off x="2280106" y="899516"/>
            <a:ext cx="7480020" cy="3770918"/>
          </a:xfrm>
          <a:prstGeom prst="rect">
            <a:avLst/>
          </a:prstGeom>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192362" y="196246"/>
            <a:ext cx="11655509" cy="609913"/>
          </a:xfrm>
          <a:prstGeom prst="rect">
            <a:avLst/>
          </a:prstGeom>
        </p:spPr>
        <p:txBody>
          <a:bodyPr vert="horz" lIns="91436" tIns="45718" rIns="91436"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r>
              <a:rPr lang="en-US" sz="3922">
                <a:solidFill>
                  <a:prstClr val="black"/>
                </a:solidFill>
                <a:latin typeface="Segoe UI Semibold "/>
                <a:cs typeface="Segoe UI Light" panose="020B0502040204020203" pitchFamily="34" charset="0"/>
              </a:rPr>
              <a:t>Making Governance Actionable with Native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92" y="2640926"/>
            <a:ext cx="1912590" cy="1460010"/>
          </a:xfrm>
          <a:prstGeom prst="accentCallout2">
            <a:avLst>
              <a:gd name="adj1" fmla="val 18750"/>
              <a:gd name="adj2" fmla="val -8333"/>
              <a:gd name="adj3" fmla="val 18750"/>
              <a:gd name="adj4" fmla="val -16667"/>
              <a:gd name="adj5" fmla="val 31469"/>
              <a:gd name="adj6" fmla="val -217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UI" panose="020B05020402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UI" panose="020B05020402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UI" panose="020B0502040204020203" pitchFamily="34" charset="0"/>
                <a:ea typeface="Segoe UI" pitchFamily="34" charset="0"/>
                <a:cs typeface="Segoe UI" panose="020B0502040204020203" pitchFamily="34" charset="0"/>
              </a:rPr>
              <a:t>Azure Cost Management</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UI" panose="020B0502040204020203" pitchFamily="34" charset="0"/>
                <a:ea typeface="Segoe UI" pitchFamily="34" charset="0"/>
                <a:cs typeface="Segoe UI" panose="020B0502040204020203" pitchFamily="34" charset="0"/>
              </a:rPr>
              <a:t>Azure Advisor</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Azure Portal</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Azure EA Content Pack</a:t>
            </a: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87" y="4897563"/>
            <a:ext cx="2112311" cy="1723163"/>
          </a:xfrm>
          <a:prstGeom prst="accentCallout2">
            <a:avLst>
              <a:gd name="adj1" fmla="val 18750"/>
              <a:gd name="adj2" fmla="val -8333"/>
              <a:gd name="adj3" fmla="val 18750"/>
              <a:gd name="adj4" fmla="val -16667"/>
              <a:gd name="adj5" fmla="val -128154"/>
              <a:gd name="adj6" fmla="val -2873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UI" panose="020B05020402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UI" panose="020B05020402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UI" panose="020B0502040204020203" pitchFamily="34" charset="0"/>
                <a:ea typeface="Segoe UI" pitchFamily="34" charset="0"/>
                <a:cs typeface="Segoe UI" panose="020B0502040204020203" pitchFamily="34" charset="0"/>
              </a:rPr>
              <a:t>Azure Security Center</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UI" panose="020B0502040204020203" pitchFamily="34" charset="0"/>
                <a:ea typeface="Segoe UI" pitchFamily="34" charset="0"/>
                <a:cs typeface="Segoe UI" panose="020B0502040204020203" pitchFamily="34" charset="0"/>
              </a:rPr>
              <a:t>Azure Sentinel</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Subscription Design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Encryption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Hybrid Identity</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Azure Networking</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Azure Automation</a:t>
            </a: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706" y="5145317"/>
            <a:ext cx="1912590" cy="1553313"/>
          </a:xfrm>
          <a:prstGeom prst="accentCallout2">
            <a:avLst>
              <a:gd name="adj1" fmla="val 18750"/>
              <a:gd name="adj2" fmla="val -8333"/>
              <a:gd name="adj3" fmla="val 18750"/>
              <a:gd name="adj4" fmla="val -16667"/>
              <a:gd name="adj5" fmla="val -94066"/>
              <a:gd name="adj6" fmla="val 29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UI" panose="020B05020402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UI" panose="020B05020402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UI" panose="020B0502040204020203" pitchFamily="34" charset="0"/>
                <a:ea typeface="Segoe UI" pitchFamily="34" charset="0"/>
                <a:cs typeface="Segoe UI" panose="020B0502040204020203" pitchFamily="34" charset="0"/>
              </a:rPr>
              <a:t>Azure Monitor</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UI" panose="020B0502040204020203" pitchFamily="34" charset="0"/>
                <a:ea typeface="Segoe UI" pitchFamily="34" charset="0"/>
                <a:cs typeface="Segoe UI" panose="020B0502040204020203" pitchFamily="34" charset="0"/>
              </a:rPr>
              <a:t>Azure Advisor</a:t>
            </a:r>
            <a:endParaRPr lang="en-US" sz="1100">
              <a:solidFill>
                <a:prstClr val="black"/>
              </a:solidFill>
              <a:latin typeface="Segoe UI" panose="020B0502040204020203" pitchFamily="34" charset="0"/>
              <a:ea typeface="Segoe UI" pitchFamily="34" charset="0"/>
              <a:cs typeface="Segoe UI" panose="020B0502040204020203" pitchFamily="34" charset="0"/>
            </a:endParaRP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Resource Manager Templates</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Resource Graph</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Management Groups</a:t>
            </a: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35" y="5249221"/>
            <a:ext cx="1912590" cy="1319178"/>
          </a:xfrm>
          <a:prstGeom prst="accentCallout2">
            <a:avLst>
              <a:gd name="adj1" fmla="val 18750"/>
              <a:gd name="adj2" fmla="val -8333"/>
              <a:gd name="adj3" fmla="val 18750"/>
              <a:gd name="adj4" fmla="val -16667"/>
              <a:gd name="adj5" fmla="val -76963"/>
              <a:gd name="adj6" fmla="val -8324"/>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UI" panose="020B0502040204020203" pitchFamily="34" charset="0"/>
                <a:ea typeface="Segoe UI" panose="020B0502040204020203"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UI" panose="020B0502040204020203" pitchFamily="34" charset="0"/>
                <a:ea typeface="Segoe UI" panose="020B0502040204020203" pitchFamily="34" charset="0"/>
                <a:cs typeface="Segoe UI" panose="020B0502040204020203" pitchFamily="34" charset="0"/>
              </a:rPr>
              <a:t>RBAC</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Azure AD</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Azure AD B2B</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Azure AD B2C</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Directory Federation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Directory Replication</a:t>
            </a:r>
          </a:p>
          <a:p>
            <a:pPr marL="168109" indent="-168109" defTabSz="914300" fontAlgn="base">
              <a:lnSpc>
                <a:spcPct val="90000"/>
              </a:lnSpc>
              <a:spcBef>
                <a:spcPct val="0"/>
              </a:spcBef>
              <a:spcAft>
                <a:spcPct val="0"/>
              </a:spcAft>
              <a:buFont typeface="Arial" panose="020B0604020202020204" pitchFamily="34" charset="0"/>
              <a:buChar char="•"/>
            </a:pPr>
            <a:endParaRPr lang="en-US" sz="1100">
              <a:solidFill>
                <a:prstClr val="black"/>
              </a:solidFill>
              <a:latin typeface="Segoe UI" panose="020B0502040204020203" pitchFamily="34" charset="0"/>
              <a:ea typeface="Segoe UI" pitchFamily="34" charset="0"/>
              <a:cs typeface="Segoe UI" panose="020B0502040204020203" pitchFamily="34" charset="0"/>
            </a:endParaRP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08" y="2640925"/>
            <a:ext cx="1912590" cy="2130119"/>
          </a:xfrm>
          <a:prstGeom prst="accentCallout2">
            <a:avLst>
              <a:gd name="adj1" fmla="val 18750"/>
              <a:gd name="adj2" fmla="val -8333"/>
              <a:gd name="adj3" fmla="val 18750"/>
              <a:gd name="adj4" fmla="val -16667"/>
              <a:gd name="adj5" fmla="val 38048"/>
              <a:gd name="adj6" fmla="val -303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UI" panose="020B0502040204020203" pitchFamily="34" charset="0"/>
                <a:ea typeface="Segoe UI" pitchFamily="34" charset="0"/>
                <a:cs typeface="Segoe UI" panose="020B0502040204020203" pitchFamily="34" charset="0"/>
              </a:rPr>
              <a:t>Azure Blueprint</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UI" panose="020B05020402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UI" panose="020B0502040204020203" pitchFamily="34" charset="0"/>
                <a:ea typeface="Segoe UI" pitchFamily="34" charset="0"/>
                <a:cs typeface="Segoe UI" panose="020B0502040204020203" pitchFamily="34" charset="0"/>
              </a:rPr>
              <a:t>Resource Grouping &amp; Tagging</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UI" panose="020B0502040204020203" pitchFamily="34" charset="0"/>
                <a:ea typeface="Segoe UI" pitchFamily="34" charset="0"/>
                <a:cs typeface="Segoe UI" panose="020B0502040204020203" pitchFamily="34" charset="0"/>
              </a:rPr>
              <a:t>Resource Manager Templates</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UI" panose="020B0502040204020203" pitchFamily="34" charset="0"/>
                <a:ea typeface="Segoe UI" panose="020B0502040204020203" pitchFamily="34" charset="0"/>
                <a:cs typeface="Segoe UI" panose="020B0502040204020203" pitchFamily="34" charset="0"/>
              </a:rPr>
              <a:t>Azure Advisor</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Azure DevOps</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Azure Site Recovery</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Azure Backup</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UI" panose="020B0502040204020203" pitchFamily="34" charset="0"/>
                <a:ea typeface="Segoe UI" pitchFamily="34" charset="0"/>
                <a:cs typeface="Segoe UI" panose="020B0502040204020203" pitchFamily="34" charset="0"/>
              </a:rPr>
              <a:t>Azure Automation</a:t>
            </a:r>
          </a:p>
        </p:txBody>
      </p:sp>
      <p:sp>
        <p:nvSpPr>
          <p:cNvPr id="9" name="Callout: Bent Line with Accent Bar 8">
            <a:extLst>
              <a:ext uri="{FF2B5EF4-FFF2-40B4-BE49-F238E27FC236}">
                <a16:creationId xmlns:a16="http://schemas.microsoft.com/office/drawing/2014/main" id="{43150378-A2AA-458C-94E5-3DC584019170}"/>
              </a:ext>
            </a:extLst>
          </p:cNvPr>
          <p:cNvSpPr/>
          <p:nvPr/>
        </p:nvSpPr>
        <p:spPr bwMode="auto">
          <a:xfrm>
            <a:off x="10140408" y="1092166"/>
            <a:ext cx="1912590" cy="1356109"/>
          </a:xfrm>
          <a:prstGeom prst="accentCallout2">
            <a:avLst>
              <a:gd name="adj1" fmla="val 18750"/>
              <a:gd name="adj2" fmla="val -8333"/>
              <a:gd name="adj3" fmla="val 18750"/>
              <a:gd name="adj4" fmla="val -16667"/>
              <a:gd name="adj5" fmla="val 51840"/>
              <a:gd name="adj6" fmla="val -42989"/>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00" b="1">
                <a:solidFill>
                  <a:prstClr val="black"/>
                </a:solidFill>
                <a:latin typeface="Segoe UI" panose="020B0502040204020203" pitchFamily="34" charset="0"/>
                <a:ea typeface="Segoe UI" panose="020B0502040204020203" pitchFamily="34" charset="0"/>
                <a:cs typeface="Segoe UI" panose="020B0502040204020203" pitchFamily="34" charset="0"/>
              </a:rPr>
              <a:t>Azure Monitor </a:t>
            </a:r>
          </a:p>
        </p:txBody>
      </p:sp>
    </p:spTree>
    <p:extLst>
      <p:ext uri="{BB962C8B-B14F-4D97-AF65-F5344CB8AC3E}">
        <p14:creationId xmlns:p14="http://schemas.microsoft.com/office/powerpoint/2010/main" val="213263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A56C-04AF-A742-B963-EA3616F8679D}"/>
              </a:ext>
            </a:extLst>
          </p:cNvPr>
          <p:cNvSpPr>
            <a:spLocks noGrp="1"/>
          </p:cNvSpPr>
          <p:nvPr>
            <p:ph type="title"/>
          </p:nvPr>
        </p:nvSpPr>
        <p:spPr/>
        <p:txBody>
          <a:bodyPr/>
          <a:lstStyle/>
          <a:p>
            <a:r>
              <a:rPr lang="en-US" dirty="0"/>
              <a:t>What is the Cloud Adoption Framework</a:t>
            </a:r>
          </a:p>
        </p:txBody>
      </p:sp>
      <p:sp>
        <p:nvSpPr>
          <p:cNvPr id="6" name="Content Placeholder 5">
            <a:extLst>
              <a:ext uri="{FF2B5EF4-FFF2-40B4-BE49-F238E27FC236}">
                <a16:creationId xmlns:a16="http://schemas.microsoft.com/office/drawing/2014/main" id="{C50370A7-1C99-474E-9399-4F512E76B2FF}"/>
              </a:ext>
            </a:extLst>
          </p:cNvPr>
          <p:cNvSpPr>
            <a:spLocks noGrp="1"/>
          </p:cNvSpPr>
          <p:nvPr>
            <p:ph sz="quarter" idx="10"/>
          </p:nvPr>
        </p:nvSpPr>
        <p:spPr>
          <a:xfrm>
            <a:off x="584200" y="1435100"/>
            <a:ext cx="11018838" cy="2930033"/>
          </a:xfrm>
        </p:spPr>
        <p:txBody>
          <a:bodyPr/>
          <a:lstStyle/>
          <a:p>
            <a:r>
              <a:rPr lang="en-US" dirty="0"/>
              <a:t>Aligns business and technology objectives</a:t>
            </a:r>
          </a:p>
          <a:p>
            <a:endParaRPr lang="en-US" dirty="0"/>
          </a:p>
          <a:p>
            <a:r>
              <a:rPr lang="en-US" dirty="0"/>
              <a:t>Prepares people with technical readiness</a:t>
            </a:r>
          </a:p>
          <a:p>
            <a:r>
              <a:rPr lang="en-US" dirty="0"/>
              <a:t>Adjusts processes to drive business and technical change</a:t>
            </a:r>
          </a:p>
          <a:p>
            <a:r>
              <a:rPr lang="en-US" dirty="0"/>
              <a:t>Enables business outcomes through implementation of the defined technical plans</a:t>
            </a:r>
          </a:p>
        </p:txBody>
      </p:sp>
    </p:spTree>
    <p:extLst>
      <p:ext uri="{BB962C8B-B14F-4D97-AF65-F5344CB8AC3E}">
        <p14:creationId xmlns:p14="http://schemas.microsoft.com/office/powerpoint/2010/main" val="7358094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4000C5-34BE-44DA-8282-CFF4BEB44C33}"/>
              </a:ext>
            </a:extLst>
          </p:cNvPr>
          <p:cNvPicPr>
            <a:picLocks noChangeAspect="1"/>
          </p:cNvPicPr>
          <p:nvPr/>
        </p:nvPicPr>
        <p:blipFill>
          <a:blip r:embed="rId3"/>
          <a:stretch>
            <a:fillRect/>
          </a:stretch>
        </p:blipFill>
        <p:spPr>
          <a:xfrm>
            <a:off x="2280106" y="899516"/>
            <a:ext cx="7480020" cy="3770918"/>
          </a:xfrm>
          <a:prstGeom prst="rect">
            <a:avLst/>
          </a:prstGeom>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268246" y="166944"/>
            <a:ext cx="11655509" cy="609913"/>
          </a:xfrm>
          <a:prstGeom prst="rect">
            <a:avLst/>
          </a:prstGeom>
        </p:spPr>
        <p:txBody>
          <a:bodyPr vert="horz" lIns="91436" tIns="45718" rIns="91436"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r>
              <a:rPr lang="en-US" sz="3922">
                <a:solidFill>
                  <a:prstClr val="black"/>
                </a:solidFill>
                <a:latin typeface="Segoe UI Semibold "/>
                <a:cs typeface="Segoe UI Light" panose="020B0502040204020203" pitchFamily="34" charset="0"/>
              </a:rPr>
              <a:t>Integrating 3</a:t>
            </a:r>
            <a:r>
              <a:rPr lang="en-US" sz="3922" baseline="30000">
                <a:solidFill>
                  <a:prstClr val="black"/>
                </a:solidFill>
                <a:latin typeface="Segoe UI Semibold "/>
                <a:cs typeface="Segoe UI Light" panose="020B0502040204020203" pitchFamily="34" charset="0"/>
              </a:rPr>
              <a:t>rd</a:t>
            </a:r>
            <a:r>
              <a:rPr lang="en-US" sz="3922">
                <a:solidFill>
                  <a:prstClr val="black"/>
                </a:solidFill>
                <a:latin typeface="Segoe UI Semibold "/>
                <a:cs typeface="Segoe UI Light" panose="020B0502040204020203" pitchFamily="34" charset="0"/>
              </a:rPr>
              <a:t> Party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93" y="2640927"/>
            <a:ext cx="1912590" cy="1656755"/>
          </a:xfrm>
          <a:prstGeom prst="accentCallout2">
            <a:avLst>
              <a:gd name="adj1" fmla="val 18750"/>
              <a:gd name="adj2" fmla="val -8333"/>
              <a:gd name="adj3" fmla="val 18750"/>
              <a:gd name="adj4" fmla="val -16667"/>
              <a:gd name="adj5" fmla="val 31469"/>
              <a:gd name="adj6" fmla="val -217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Cost Management 3</a:t>
            </a:r>
            <a:r>
              <a:rPr lang="en-US" sz="1177"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 parties</a:t>
            </a:r>
          </a:p>
          <a:p>
            <a:pPr marL="171452" indent="-171452"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UI" panose="020B05020402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 Terraform (ROI tools)</a:t>
            </a:r>
          </a:p>
          <a:p>
            <a:pPr marL="171452" indent="-171452"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UI" panose="020B0502040204020203" pitchFamily="34" charset="0"/>
                <a:ea typeface="Segoe UI" panose="020B0502040204020203" pitchFamily="34" charset="0"/>
                <a:cs typeface="Segoe UI" panose="020B0502040204020203" pitchFamily="34" charset="0"/>
              </a:rPr>
              <a:t>Cloudcheckr</a:t>
            </a:r>
            <a:endParaRPr lang="en-US" sz="1177">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89" y="5094057"/>
            <a:ext cx="2112311" cy="1608729"/>
          </a:xfrm>
          <a:prstGeom prst="accentCallout2">
            <a:avLst>
              <a:gd name="adj1" fmla="val 18750"/>
              <a:gd name="adj2" fmla="val -8333"/>
              <a:gd name="adj3" fmla="val 18750"/>
              <a:gd name="adj4" fmla="val -16667"/>
              <a:gd name="adj5" fmla="val -92251"/>
              <a:gd name="adj6" fmla="val -26691"/>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Security baseline 3</a:t>
            </a:r>
            <a:r>
              <a:rPr lang="en-US" sz="1177"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Splunk</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UI" panose="020B05020402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UI" panose="020B0502040204020203" pitchFamily="34" charset="0"/>
                <a:ea typeface="Segoe UI" pitchFamily="34" charset="0"/>
                <a:cs typeface="Segoe UI" panose="020B0502040204020203" pitchFamily="34" charset="0"/>
              </a:rPr>
              <a:t> Vault</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itchFamily="34" charset="0"/>
                <a:cs typeface="Segoe UI" panose="020B0502040204020203" pitchFamily="34" charset="0"/>
              </a:rPr>
              <a:t>F5</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itchFamily="34" charset="0"/>
                <a:cs typeface="Segoe UI" panose="020B0502040204020203" pitchFamily="34" charset="0"/>
              </a:rPr>
              <a:t>Gemalto</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itchFamily="34" charset="0"/>
                <a:cs typeface="Segoe UI" panose="020B0502040204020203" pitchFamily="34" charset="0"/>
              </a:rPr>
              <a:t>Palo Alto</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UI" panose="020B0502040204020203" pitchFamily="34" charset="0"/>
                <a:ea typeface="Segoe UI" pitchFamily="34" charset="0"/>
                <a:cs typeface="Segoe UI" panose="020B0502040204020203" pitchFamily="34" charset="0"/>
              </a:rPr>
              <a:t>CheckPoint</a:t>
            </a:r>
            <a:endParaRPr lang="en-US" sz="1177">
              <a:solidFill>
                <a:prstClr val="black"/>
              </a:solidFill>
              <a:latin typeface="Segoe UI" panose="020B0502040204020203" pitchFamily="34" charset="0"/>
              <a:ea typeface="Segoe UI" pitchFamily="34" charset="0"/>
              <a:cs typeface="Segoe UI" panose="020B0502040204020203" pitchFamily="34" charset="0"/>
            </a:endParaRP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itchFamily="34" charset="0"/>
                <a:cs typeface="Segoe UI" panose="020B0502040204020203" pitchFamily="34" charset="0"/>
              </a:rPr>
              <a:t>Dome9</a:t>
            </a: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706" y="5249221"/>
            <a:ext cx="1912590" cy="1319178"/>
          </a:xfrm>
          <a:prstGeom prst="accentCallout2">
            <a:avLst>
              <a:gd name="adj1" fmla="val 18750"/>
              <a:gd name="adj2" fmla="val -8333"/>
              <a:gd name="adj3" fmla="val 18750"/>
              <a:gd name="adj4" fmla="val -16667"/>
              <a:gd name="adj5" fmla="val -94066"/>
              <a:gd name="adj6" fmla="val 29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Discovery,  onboarding, and recovery 3</a:t>
            </a:r>
            <a:r>
              <a:rPr lang="en-US" sz="1177"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ServiceNow</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UI" panose="020B05020402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UI" panose="020B0502040204020203" pitchFamily="34" charset="0"/>
                <a:ea typeface="Segoe UI" pitchFamily="34" charset="0"/>
                <a:cs typeface="Segoe UI" panose="020B0502040204020203" pitchFamily="34" charset="0"/>
              </a:rPr>
              <a:t> Terraform</a:t>
            </a:r>
          </a:p>
          <a:p>
            <a:pPr marL="168109" indent="-168109" defTabSz="914300" fontAlgn="base">
              <a:lnSpc>
                <a:spcPct val="90000"/>
              </a:lnSpc>
              <a:spcBef>
                <a:spcPct val="0"/>
              </a:spcBef>
              <a:spcAft>
                <a:spcPct val="0"/>
              </a:spcAft>
              <a:buFont typeface="Arial" panose="020B0604020202020204" pitchFamily="34" charset="0"/>
              <a:buChar char="•"/>
            </a:pPr>
            <a:endParaRPr lang="en-US" sz="1177">
              <a:solidFill>
                <a:prstClr val="black"/>
              </a:solidFill>
              <a:latin typeface="Segoe UI" panose="020B0502040204020203" pitchFamily="34" charset="0"/>
              <a:ea typeface="Segoe UI" pitchFamily="34" charset="0"/>
              <a:cs typeface="Segoe UI" panose="020B0502040204020203" pitchFamily="34" charset="0"/>
            </a:endParaRP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35" y="5249221"/>
            <a:ext cx="1912590" cy="1319178"/>
          </a:xfrm>
          <a:prstGeom prst="accentCallout2">
            <a:avLst>
              <a:gd name="adj1" fmla="val 18750"/>
              <a:gd name="adj2" fmla="val -8333"/>
              <a:gd name="adj3" fmla="val 18750"/>
              <a:gd name="adj4" fmla="val -16667"/>
              <a:gd name="adj5" fmla="val -76963"/>
              <a:gd name="adj6" fmla="val -8324"/>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3</a:t>
            </a:r>
            <a:r>
              <a:rPr lang="en-US" sz="1177"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 party identity providers</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UI" panose="020B05020402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 Vault</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RSA</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UI" panose="020B0502040204020203" pitchFamily="34" charset="0"/>
                <a:ea typeface="Segoe UI" panose="020B0502040204020203" pitchFamily="34" charset="0"/>
                <a:cs typeface="Segoe UI" panose="020B0502040204020203" pitchFamily="34" charset="0"/>
              </a:rPr>
              <a:t>Omada</a:t>
            </a:r>
            <a:endParaRPr lang="en-US" sz="1177">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Ping Identity</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SailPoint</a:t>
            </a: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08" y="2640925"/>
            <a:ext cx="1912590" cy="2130119"/>
          </a:xfrm>
          <a:prstGeom prst="accentCallout2">
            <a:avLst>
              <a:gd name="adj1" fmla="val 18750"/>
              <a:gd name="adj2" fmla="val -8333"/>
              <a:gd name="adj3" fmla="val 18750"/>
              <a:gd name="adj4" fmla="val -16667"/>
              <a:gd name="adj5" fmla="val 38048"/>
              <a:gd name="adj6" fmla="val -303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Deployment 3</a:t>
            </a:r>
            <a:r>
              <a:rPr lang="en-US" sz="1177"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Nagios</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UI" panose="020B05020402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 Terraform</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UI" panose="020B0502040204020203" pitchFamily="34" charset="0"/>
                <a:ea typeface="Segoe UI" panose="020B0502040204020203" pitchFamily="34" charset="0"/>
                <a:cs typeface="Segoe UI" panose="020B0502040204020203" pitchFamily="34" charset="0"/>
              </a:rPr>
              <a:t>devops</a:t>
            </a: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 tools like Chef, Puppet, Ansible, </a:t>
            </a:r>
            <a:r>
              <a:rPr lang="en-US" sz="1177" err="1">
                <a:solidFill>
                  <a:prstClr val="black"/>
                </a:solidFill>
                <a:latin typeface="Segoe UI" panose="020B0502040204020203" pitchFamily="34" charset="0"/>
                <a:ea typeface="Segoe UI" panose="020B0502040204020203" pitchFamily="34" charset="0"/>
                <a:cs typeface="Segoe UI" panose="020B0502040204020203" pitchFamily="34" charset="0"/>
              </a:rPr>
              <a:t>Zabix</a:t>
            </a: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 </a:t>
            </a:r>
          </a:p>
        </p:txBody>
      </p:sp>
      <p:sp>
        <p:nvSpPr>
          <p:cNvPr id="10" name="Callout: Bent Line with Accent Bar 9">
            <a:extLst>
              <a:ext uri="{FF2B5EF4-FFF2-40B4-BE49-F238E27FC236}">
                <a16:creationId xmlns:a16="http://schemas.microsoft.com/office/drawing/2014/main" id="{ACEDA6DB-B7C9-41E9-A2BD-F373BEB8A01E}"/>
              </a:ext>
            </a:extLst>
          </p:cNvPr>
          <p:cNvSpPr/>
          <p:nvPr/>
        </p:nvSpPr>
        <p:spPr bwMode="auto">
          <a:xfrm>
            <a:off x="10140408" y="1092166"/>
            <a:ext cx="1912590" cy="1356109"/>
          </a:xfrm>
          <a:prstGeom prst="accentCallout2">
            <a:avLst>
              <a:gd name="adj1" fmla="val 18750"/>
              <a:gd name="adj2" fmla="val -8333"/>
              <a:gd name="adj3" fmla="val 18750"/>
              <a:gd name="adj4" fmla="val -16667"/>
              <a:gd name="adj5" fmla="val 51840"/>
              <a:gd name="adj6" fmla="val -42989"/>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Monitoring 3</a:t>
            </a:r>
            <a:r>
              <a:rPr lang="en-US" sz="1177" b="1" baseline="30000">
                <a:solidFill>
                  <a:prstClr val="black"/>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prstClr val="black"/>
                </a:solidFill>
                <a:latin typeface="Segoe UI" panose="020B0502040204020203" pitchFamily="34" charset="0"/>
                <a:ea typeface="Segoe UI" panose="020B0502040204020203" pitchFamily="34" charset="0"/>
                <a:cs typeface="Segoe UI" panose="020B0502040204020203" pitchFamily="34" charset="0"/>
              </a:rPr>
              <a:t> parties</a:t>
            </a:r>
          </a:p>
          <a:p>
            <a:pPr marL="171452" indent="-171452"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UI" panose="020B0502040204020203" pitchFamily="34" charset="0"/>
                <a:ea typeface="Segoe UI" panose="020B0502040204020203" pitchFamily="34" charset="0"/>
                <a:cs typeface="Segoe UI" panose="020B0502040204020203" pitchFamily="34" charset="0"/>
              </a:rPr>
              <a:t>OpsCompass</a:t>
            </a:r>
            <a:endParaRPr lang="en-US" sz="1177">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1452" indent="-171452"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Splunk</a:t>
            </a:r>
          </a:p>
          <a:p>
            <a:pPr marL="171452" indent="-171452"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AppDynamics</a:t>
            </a:r>
          </a:p>
          <a:p>
            <a:pPr marL="171452" indent="-171452"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UI" panose="020B0502040204020203" pitchFamily="34" charset="0"/>
                <a:ea typeface="Segoe UI" panose="020B0502040204020203" pitchFamily="34" charset="0"/>
                <a:cs typeface="Segoe UI" panose="020B0502040204020203" pitchFamily="34" charset="0"/>
              </a:rPr>
              <a:t>Solarwinds</a:t>
            </a:r>
            <a:endParaRPr lang="en-US" sz="1177">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71452" indent="-171452"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New Relic</a:t>
            </a:r>
          </a:p>
          <a:p>
            <a:pPr marL="171452" indent="-171452"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UI" panose="020B0502040204020203" pitchFamily="34" charset="0"/>
                <a:ea typeface="Segoe UI" panose="020B0502040204020203" pitchFamily="34" charset="0"/>
                <a:cs typeface="Segoe UI" panose="020B0502040204020203" pitchFamily="34" charset="0"/>
              </a:rPr>
              <a:t>Data Dog</a:t>
            </a:r>
          </a:p>
        </p:txBody>
      </p:sp>
    </p:spTree>
    <p:extLst>
      <p:ext uri="{BB962C8B-B14F-4D97-AF65-F5344CB8AC3E}">
        <p14:creationId xmlns:p14="http://schemas.microsoft.com/office/powerpoint/2010/main" val="383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DA441-40CB-3D43-AACB-71F7D45666E0}"/>
              </a:ext>
            </a:extLst>
          </p:cNvPr>
          <p:cNvSpPr>
            <a:spLocks noGrp="1"/>
          </p:cNvSpPr>
          <p:nvPr>
            <p:ph type="title"/>
          </p:nvPr>
        </p:nvSpPr>
        <p:spPr/>
        <p:txBody>
          <a:bodyPr/>
          <a:lstStyle/>
          <a:p>
            <a:r>
              <a:rPr lang="en-US" dirty="0"/>
              <a:t>Manage</a:t>
            </a:r>
          </a:p>
        </p:txBody>
      </p:sp>
      <p:sp>
        <p:nvSpPr>
          <p:cNvPr id="3" name="Content Placeholder 2">
            <a:extLst>
              <a:ext uri="{FF2B5EF4-FFF2-40B4-BE49-F238E27FC236}">
                <a16:creationId xmlns:a16="http://schemas.microsoft.com/office/drawing/2014/main" id="{37C59EC6-3843-3148-B1FD-AE2C3CD94784}"/>
              </a:ext>
            </a:extLst>
          </p:cNvPr>
          <p:cNvSpPr>
            <a:spLocks noGrp="1"/>
          </p:cNvSpPr>
          <p:nvPr>
            <p:ph sz="quarter" idx="10"/>
          </p:nvPr>
        </p:nvSpPr>
        <p:spPr>
          <a:xfrm>
            <a:off x="584200" y="1435100"/>
            <a:ext cx="11018838" cy="3681008"/>
          </a:xfrm>
        </p:spPr>
        <p:txBody>
          <a:bodyPr/>
          <a:lstStyle/>
          <a:p>
            <a:r>
              <a:rPr lang="en-US" dirty="0"/>
              <a:t>Establish a management baseline</a:t>
            </a:r>
          </a:p>
          <a:p>
            <a:pPr lvl="1"/>
            <a:r>
              <a:rPr lang="en-US" dirty="0"/>
              <a:t>Define the criticality classifications, cloud management tools ,and processes</a:t>
            </a:r>
          </a:p>
          <a:p>
            <a:pPr lvl="1"/>
            <a:r>
              <a:rPr lang="en-US" dirty="0"/>
              <a:t>Inventory and visibility – agents, centralized logging, incident awareness</a:t>
            </a:r>
          </a:p>
          <a:p>
            <a:pPr lvl="1"/>
            <a:r>
              <a:rPr lang="en-US" dirty="0"/>
              <a:t>Operational compliance – resource / env. constancy</a:t>
            </a:r>
          </a:p>
          <a:p>
            <a:pPr lvl="1"/>
            <a:r>
              <a:rPr lang="en-US" dirty="0"/>
              <a:t>Protect and Recover – short- and long-term recovery</a:t>
            </a:r>
          </a:p>
          <a:p>
            <a:r>
              <a:rPr lang="en-US" dirty="0"/>
              <a:t>Define business commitments</a:t>
            </a:r>
          </a:p>
          <a:p>
            <a:pPr lvl="1"/>
            <a:r>
              <a:rPr lang="en-US" dirty="0"/>
              <a:t>Document supported workloads to establish commitments </a:t>
            </a:r>
          </a:p>
          <a:p>
            <a:r>
              <a:rPr lang="en-US" dirty="0"/>
              <a:t>(Iteratively) Expand the management baseline </a:t>
            </a:r>
          </a:p>
          <a:p>
            <a:pPr lvl="1"/>
            <a:r>
              <a:rPr lang="en-US" dirty="0"/>
              <a:t>Make use of best practices</a:t>
            </a:r>
          </a:p>
        </p:txBody>
      </p:sp>
    </p:spTree>
    <p:extLst>
      <p:ext uri="{BB962C8B-B14F-4D97-AF65-F5344CB8AC3E}">
        <p14:creationId xmlns:p14="http://schemas.microsoft.com/office/powerpoint/2010/main" val="23946237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233C9B3E-D8DD-4E92-B7DF-957C67372390}"/>
              </a:ext>
            </a:extLst>
          </p:cNvPr>
          <p:cNvGrpSpPr/>
          <p:nvPr/>
        </p:nvGrpSpPr>
        <p:grpSpPr>
          <a:xfrm>
            <a:off x="390731" y="1559477"/>
            <a:ext cx="11209971" cy="4495665"/>
            <a:chOff x="390731" y="1559477"/>
            <a:chExt cx="11209971" cy="4495665"/>
          </a:xfrm>
        </p:grpSpPr>
        <p:sp>
          <p:nvSpPr>
            <p:cNvPr id="2" name="Rectangle: Rounded Corners 1">
              <a:extLst>
                <a:ext uri="{FF2B5EF4-FFF2-40B4-BE49-F238E27FC236}">
                  <a16:creationId xmlns:a16="http://schemas.microsoft.com/office/drawing/2014/main" id="{DF048D9B-999E-4322-8C20-D28A4730942C}"/>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0F7583C2-A670-4E72-B984-E1B0F6E11E75}"/>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8BA535A1-B199-4D82-AB80-123D4BC7D2CB}"/>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774D5DE8-C071-4B24-B8AF-4E9403B760F5}"/>
                </a:ext>
              </a:extLst>
            </p:cNvPr>
            <p:cNvSpPr/>
            <p:nvPr/>
          </p:nvSpPr>
          <p:spPr bwMode="auto">
            <a:xfrm>
              <a:off x="5168850" y="3995191"/>
              <a:ext cx="3621722" cy="1947026"/>
            </a:xfrm>
            <a:prstGeom prst="roundRect">
              <a:avLst>
                <a:gd name="adj" fmla="val 8590"/>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FCB0A7ED-D585-42E8-9F68-14B62928AF55}"/>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p:cNvSpPr txBox="1"/>
            <p:nvPr/>
          </p:nvSpPr>
          <p:spPr>
            <a:xfrm>
              <a:off x="4256508" y="1731510"/>
              <a:ext cx="237244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18" name="TextBox 17"/>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19" name="TextBox 18"/>
            <p:cNvSpPr txBox="1"/>
            <p:nvPr/>
          </p:nvSpPr>
          <p:spPr>
            <a:xfrm>
              <a:off x="2136016" y="4316600"/>
              <a:ext cx="90409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20" name="Rounded Rectangle 19"/>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22" name="Rectangle 21"/>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23" name="Rectangle 22"/>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24" name="Rounded Rectangle 23"/>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25" name="Rounded Rectangle 24"/>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26" name="Rounded Rectangle 25"/>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cxnSp>
          <p:nvCxnSpPr>
            <p:cNvPr id="28" name="Straight Arrow Connector 27"/>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29" name="TextBox 28"/>
            <p:cNvSpPr txBox="1"/>
            <p:nvPr/>
          </p:nvSpPr>
          <p:spPr>
            <a:xfrm>
              <a:off x="9452633" y="1731510"/>
              <a:ext cx="162865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34" name="Rounded Rectangle 33"/>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35" name="Straight Connector 34"/>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cxnSp>
          <p:nvCxnSpPr>
            <p:cNvPr id="36" name="Straight Connector 35"/>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37" name="Oval 36"/>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43" name="Rectangle 42"/>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44" name="Oval 43"/>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46" name="Rectangle 45"/>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47" name="Oval 46"/>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49" name="Rectangle 48"/>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50" name="Oval 49"/>
            <p:cNvSpPr/>
            <p:nvPr/>
          </p:nvSpPr>
          <p:spPr bwMode="auto">
            <a:xfrm>
              <a:off x="8638006"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sp>
        <p:nvSpPr>
          <p:cNvPr id="51" name="Title 1"/>
          <p:cNvSpPr>
            <a:spLocks noGrp="1"/>
          </p:cNvSpPr>
          <p:nvPr>
            <p:ph type="title"/>
          </p:nvPr>
        </p:nvSpPr>
        <p:spPr>
          <a:xfrm>
            <a:off x="455997" y="620429"/>
            <a:ext cx="7190800" cy="403137"/>
          </a:xfrm>
        </p:spPr>
        <p:txBody>
          <a:bodyPr/>
          <a:lstStyle/>
          <a:p>
            <a:r>
              <a:rPr lang="en-IN" b="1"/>
              <a:t>Methodology to enable cloud management</a:t>
            </a:r>
            <a:endParaRPr lang="en-IN"/>
          </a:p>
        </p:txBody>
      </p:sp>
    </p:spTree>
    <p:extLst>
      <p:ext uri="{BB962C8B-B14F-4D97-AF65-F5344CB8AC3E}">
        <p14:creationId xmlns:p14="http://schemas.microsoft.com/office/powerpoint/2010/main" val="38094652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7" name="Straight Arrow Connector 216">
            <a:extLst>
              <a:ext uri="{FF2B5EF4-FFF2-40B4-BE49-F238E27FC236}">
                <a16:creationId xmlns:a16="http://schemas.microsoft.com/office/drawing/2014/main" id="{4BCBCFCF-D017-4ABF-B442-C14637E69FBD}"/>
              </a:ext>
            </a:extLst>
          </p:cNvPr>
          <p:cNvCxnSpPr>
            <a:cxnSpLocks/>
          </p:cNvCxnSpPr>
          <p:nvPr/>
        </p:nvCxnSpPr>
        <p:spPr>
          <a:xfrm>
            <a:off x="493616" y="6411171"/>
            <a:ext cx="11209455" cy="0"/>
          </a:xfrm>
          <a:prstGeom prst="straightConnector1">
            <a:avLst/>
          </a:prstGeom>
          <a:ln w="12700">
            <a:solidFill>
              <a:schemeClr val="accent1"/>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EA5F7B68-3ABE-4543-BFEB-801ADB6B7062}"/>
              </a:ext>
            </a:extLst>
          </p:cNvPr>
          <p:cNvSpPr txBox="1"/>
          <p:nvPr/>
        </p:nvSpPr>
        <p:spPr>
          <a:xfrm>
            <a:off x="4397829" y="6258778"/>
            <a:ext cx="3854963" cy="276999"/>
          </a:xfrm>
          <a:prstGeom prst="rect">
            <a:avLst/>
          </a:prstGeom>
          <a:solidFill>
            <a:schemeClr val="bg1"/>
          </a:solid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05050"/>
                </a:solidFill>
                <a:effectLst/>
                <a:uLnTx/>
                <a:uFillTx/>
                <a:latin typeface="Segoe UI Semibold"/>
                <a:ea typeface="+mn-ea"/>
                <a:cs typeface="+mn-cs"/>
              </a:rPr>
              <a:t>Partners &amp; Services engagement</a:t>
            </a:r>
          </a:p>
        </p:txBody>
      </p:sp>
      <p:sp>
        <p:nvSpPr>
          <p:cNvPr id="349" name="Rectangle 215">
            <a:extLst>
              <a:ext uri="{FF2B5EF4-FFF2-40B4-BE49-F238E27FC236}">
                <a16:creationId xmlns:a16="http://schemas.microsoft.com/office/drawing/2014/main" id="{7CD4AE67-23B3-46CB-8711-A8C310B10D22}"/>
              </a:ext>
            </a:extLst>
          </p:cNvPr>
          <p:cNvSpPr/>
          <p:nvPr/>
        </p:nvSpPr>
        <p:spPr bwMode="auto">
          <a:xfrm>
            <a:off x="1241659" y="3961355"/>
            <a:ext cx="10502666" cy="2190932"/>
          </a:xfrm>
          <a:custGeom>
            <a:avLst/>
            <a:gdLst>
              <a:gd name="connsiteX0" fmla="*/ 0 w 2099361"/>
              <a:gd name="connsiteY0" fmla="*/ 0 h 1120890"/>
              <a:gd name="connsiteX1" fmla="*/ 2099361 w 2099361"/>
              <a:gd name="connsiteY1" fmla="*/ 0 h 1120890"/>
              <a:gd name="connsiteX2" fmla="*/ 2099361 w 2099361"/>
              <a:gd name="connsiteY2" fmla="*/ 1120890 h 1120890"/>
              <a:gd name="connsiteX3" fmla="*/ 0 w 2099361"/>
              <a:gd name="connsiteY3" fmla="*/ 1120890 h 1120890"/>
              <a:gd name="connsiteX4" fmla="*/ 0 w 2099361"/>
              <a:gd name="connsiteY4" fmla="*/ 0 h 1120890"/>
              <a:gd name="connsiteX0" fmla="*/ 2099361 w 2190801"/>
              <a:gd name="connsiteY0" fmla="*/ 1120890 h 1212330"/>
              <a:gd name="connsiteX1" fmla="*/ 0 w 2190801"/>
              <a:gd name="connsiteY1" fmla="*/ 1120890 h 1212330"/>
              <a:gd name="connsiteX2" fmla="*/ 0 w 2190801"/>
              <a:gd name="connsiteY2" fmla="*/ 0 h 1212330"/>
              <a:gd name="connsiteX3" fmla="*/ 2099361 w 2190801"/>
              <a:gd name="connsiteY3" fmla="*/ 0 h 1212330"/>
              <a:gd name="connsiteX4" fmla="*/ 2190801 w 2190801"/>
              <a:gd name="connsiteY4" fmla="*/ 1212330 h 1212330"/>
              <a:gd name="connsiteX0" fmla="*/ 2099361 w 2099361"/>
              <a:gd name="connsiteY0" fmla="*/ 1120890 h 1120890"/>
              <a:gd name="connsiteX1" fmla="*/ 0 w 2099361"/>
              <a:gd name="connsiteY1" fmla="*/ 1120890 h 1120890"/>
              <a:gd name="connsiteX2" fmla="*/ 0 w 2099361"/>
              <a:gd name="connsiteY2" fmla="*/ 0 h 1120890"/>
              <a:gd name="connsiteX3" fmla="*/ 2099361 w 2099361"/>
              <a:gd name="connsiteY3" fmla="*/ 0 h 1120890"/>
              <a:gd name="connsiteX0" fmla="*/ 0 w 2099361"/>
              <a:gd name="connsiteY0" fmla="*/ 1120890 h 1120890"/>
              <a:gd name="connsiteX1" fmla="*/ 0 w 2099361"/>
              <a:gd name="connsiteY1" fmla="*/ 0 h 1120890"/>
              <a:gd name="connsiteX2" fmla="*/ 2099361 w 2099361"/>
              <a:gd name="connsiteY2" fmla="*/ 0 h 1120890"/>
            </a:gdLst>
            <a:ahLst/>
            <a:cxnLst>
              <a:cxn ang="0">
                <a:pos x="connsiteX0" y="connsiteY0"/>
              </a:cxn>
              <a:cxn ang="0">
                <a:pos x="connsiteX1" y="connsiteY1"/>
              </a:cxn>
              <a:cxn ang="0">
                <a:pos x="connsiteX2" y="connsiteY2"/>
              </a:cxn>
            </a:cxnLst>
            <a:rect l="l" t="t" r="r" b="b"/>
            <a:pathLst>
              <a:path w="2099361" h="1120890">
                <a:moveTo>
                  <a:pt x="0" y="1120890"/>
                </a:moveTo>
                <a:lnTo>
                  <a:pt x="0" y="0"/>
                </a:lnTo>
                <a:lnTo>
                  <a:pt x="2099361" y="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4C6F744-902E-4CDC-8D00-9F92BE9E60D5}"/>
              </a:ext>
            </a:extLst>
          </p:cNvPr>
          <p:cNvSpPr>
            <a:spLocks noGrp="1"/>
          </p:cNvSpPr>
          <p:nvPr>
            <p:ph type="title"/>
          </p:nvPr>
        </p:nvSpPr>
        <p:spPr>
          <a:xfrm>
            <a:off x="86591" y="105630"/>
            <a:ext cx="12123756" cy="984885"/>
          </a:xfrm>
        </p:spPr>
        <p:txBody>
          <a:bodyPr/>
          <a:lstStyle/>
          <a:p>
            <a:r>
              <a:rPr lang="en-US" sz="3200"/>
              <a:t>Cloud journey with Microsoft Cloud Adoption Framework for Azure</a:t>
            </a:r>
          </a:p>
        </p:txBody>
      </p:sp>
      <p:sp>
        <p:nvSpPr>
          <p:cNvPr id="193" name="Rectangle 192">
            <a:extLst>
              <a:ext uri="{FF2B5EF4-FFF2-40B4-BE49-F238E27FC236}">
                <a16:creationId xmlns:a16="http://schemas.microsoft.com/office/drawing/2014/main" id="{45769582-0455-4D83-A5DC-97DAC8F53852}"/>
              </a:ext>
            </a:extLst>
          </p:cNvPr>
          <p:cNvSpPr/>
          <p:nvPr/>
        </p:nvSpPr>
        <p:spPr bwMode="auto">
          <a:xfrm>
            <a:off x="882" y="3962148"/>
            <a:ext cx="1189322" cy="21932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3260" bIns="0" numCol="1" spcCol="0" rtlCol="0" fromWordArt="0" anchor="ctr" anchorCtr="0" forceAA="0" compatLnSpc="1">
            <a:prstTxWarp prst="textNoShape">
              <a:avLst/>
            </a:prstTxWarp>
            <a:noAutofit/>
          </a:bodyPr>
          <a:lstStyle/>
          <a:p>
            <a:pPr marL="0" marR="0" lvl="0" indent="0" algn="r" defTabSz="951028"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endParaRPr>
          </a:p>
        </p:txBody>
      </p:sp>
      <p:grpSp>
        <p:nvGrpSpPr>
          <p:cNvPr id="9" name="Group 8">
            <a:extLst>
              <a:ext uri="{FF2B5EF4-FFF2-40B4-BE49-F238E27FC236}">
                <a16:creationId xmlns:a16="http://schemas.microsoft.com/office/drawing/2014/main" id="{1907269B-E91C-4B31-929B-3DF4ACA0AF4C}"/>
              </a:ext>
            </a:extLst>
          </p:cNvPr>
          <p:cNvGrpSpPr/>
          <p:nvPr/>
        </p:nvGrpSpPr>
        <p:grpSpPr>
          <a:xfrm>
            <a:off x="1291829" y="3914817"/>
            <a:ext cx="1561289" cy="2240572"/>
            <a:chOff x="1291829" y="3724317"/>
            <a:chExt cx="1561289" cy="2240572"/>
          </a:xfrm>
        </p:grpSpPr>
        <p:sp>
          <p:nvSpPr>
            <p:cNvPr id="195" name="Rettangolo 29">
              <a:extLst>
                <a:ext uri="{FF2B5EF4-FFF2-40B4-BE49-F238E27FC236}">
                  <a16:creationId xmlns:a16="http://schemas.microsoft.com/office/drawing/2014/main" id="{5E7C542B-72FE-4C75-A1DB-EFBE7378E803}"/>
                </a:ext>
              </a:extLst>
            </p:cNvPr>
            <p:cNvSpPr/>
            <p:nvPr/>
          </p:nvSpPr>
          <p:spPr>
            <a:xfrm>
              <a:off x="1298638" y="3724317"/>
              <a:ext cx="1554480" cy="45731"/>
            </a:xfrm>
            <a:prstGeom prst="roundRect">
              <a:avLst>
                <a:gd name="adj" fmla="val 50000"/>
              </a:avLst>
            </a:prstGeom>
            <a:solidFill>
              <a:schemeClr val="tx2"/>
            </a:solidFill>
          </p:spPr>
          <p:txBody>
            <a:bodyPr wrap="square" lIns="0" tIns="0" rIns="0" bIns="139891" anchor="b">
              <a:noAutofit/>
            </a:bodyPr>
            <a:lstStyle/>
            <a:p>
              <a:pPr marL="0" marR="0" lvl="0" indent="0" algn="ctr" defTabSz="95112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Strategy</a:t>
              </a:r>
              <a:endParaRPr kumimoji="0" lang="en-US" sz="1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02" name="Rettangolo 29">
              <a:extLst>
                <a:ext uri="{FF2B5EF4-FFF2-40B4-BE49-F238E27FC236}">
                  <a16:creationId xmlns:a16="http://schemas.microsoft.com/office/drawing/2014/main" id="{A33396BC-E652-4026-8248-5B2D71A58051}"/>
                </a:ext>
              </a:extLst>
            </p:cNvPr>
            <p:cNvSpPr/>
            <p:nvPr/>
          </p:nvSpPr>
          <p:spPr>
            <a:xfrm>
              <a:off x="1291829" y="3802589"/>
              <a:ext cx="1554480" cy="1006762"/>
            </a:xfrm>
            <a:prstGeom prst="rect">
              <a:avLst/>
            </a:prstGeom>
            <a:solidFill>
              <a:schemeClr val="bg1">
                <a:lumMod val="95000"/>
                <a:alpha val="64000"/>
              </a:schemeClr>
            </a:solidFill>
            <a:ln>
              <a:noFill/>
            </a:ln>
          </p:spPr>
          <p:txBody>
            <a:bodyPr wrap="square" lIns="46630" tIns="46630" rIns="46630" bIns="46630" anchor="t">
              <a:noAutofit/>
            </a:bodyPr>
            <a:lstStyle/>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Cloud Journey Tracker</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Pitch deck (Overview or checklist specific)</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Workshop deck</a:t>
              </a:r>
            </a:p>
          </p:txBody>
        </p:sp>
        <p:sp>
          <p:nvSpPr>
            <p:cNvPr id="203" name="Rettangolo 29">
              <a:extLst>
                <a:ext uri="{FF2B5EF4-FFF2-40B4-BE49-F238E27FC236}">
                  <a16:creationId xmlns:a16="http://schemas.microsoft.com/office/drawing/2014/main" id="{D3EFB7F4-26BF-4C97-AF5D-760801D1F99E}"/>
                </a:ext>
              </a:extLst>
            </p:cNvPr>
            <p:cNvSpPr/>
            <p:nvPr/>
          </p:nvSpPr>
          <p:spPr>
            <a:xfrm>
              <a:off x="1291829" y="4858295"/>
              <a:ext cx="1554480" cy="1106594"/>
            </a:xfrm>
            <a:prstGeom prst="rect">
              <a:avLst/>
            </a:prstGeom>
            <a:solidFill>
              <a:schemeClr val="bg1">
                <a:lumMod val="95000"/>
                <a:alpha val="64000"/>
              </a:schemeClr>
            </a:solidFill>
            <a:ln>
              <a:noFill/>
            </a:ln>
          </p:spPr>
          <p:txBody>
            <a:bodyPr wrap="square" lIns="46630" tIns="46630" rIns="46630" bIns="46630" anchor="t">
              <a:noAutofit/>
            </a:bodyPr>
            <a:lstStyle/>
            <a:p>
              <a:pPr marL="116575" marR="0" lvl="0" indent="-116575" algn="l" defTabSz="9511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Motivations and expected business outcomes, at the account level</a:t>
              </a:r>
            </a:p>
          </p:txBody>
        </p:sp>
      </p:grpSp>
      <p:grpSp>
        <p:nvGrpSpPr>
          <p:cNvPr id="8" name="Group 7">
            <a:extLst>
              <a:ext uri="{FF2B5EF4-FFF2-40B4-BE49-F238E27FC236}">
                <a16:creationId xmlns:a16="http://schemas.microsoft.com/office/drawing/2014/main" id="{FC4C5C77-6058-4BC0-BE62-71D9C62AC061}"/>
              </a:ext>
            </a:extLst>
          </p:cNvPr>
          <p:cNvGrpSpPr/>
          <p:nvPr/>
        </p:nvGrpSpPr>
        <p:grpSpPr>
          <a:xfrm>
            <a:off x="3116577" y="3914817"/>
            <a:ext cx="1571418" cy="2217630"/>
            <a:chOff x="3048971" y="3724317"/>
            <a:chExt cx="1571418" cy="2217630"/>
          </a:xfrm>
        </p:grpSpPr>
        <p:sp>
          <p:nvSpPr>
            <p:cNvPr id="196" name="Rettangolo 29">
              <a:extLst>
                <a:ext uri="{FF2B5EF4-FFF2-40B4-BE49-F238E27FC236}">
                  <a16:creationId xmlns:a16="http://schemas.microsoft.com/office/drawing/2014/main" id="{543E1AB2-0998-4E5E-863E-58574BED62E6}"/>
                </a:ext>
              </a:extLst>
            </p:cNvPr>
            <p:cNvSpPr/>
            <p:nvPr/>
          </p:nvSpPr>
          <p:spPr>
            <a:xfrm>
              <a:off x="3065909" y="3724317"/>
              <a:ext cx="1554480" cy="45731"/>
            </a:xfrm>
            <a:prstGeom prst="roundRect">
              <a:avLst>
                <a:gd name="adj" fmla="val 50000"/>
              </a:avLst>
            </a:prstGeom>
            <a:solidFill>
              <a:schemeClr val="tx2">
                <a:lumMod val="50000"/>
              </a:schemeClr>
            </a:solidFill>
          </p:spPr>
          <p:txBody>
            <a:bodyPr wrap="square" lIns="0" tIns="0" rIns="0" bIns="139891" anchor="b">
              <a:noAutofit/>
            </a:bodyPr>
            <a:lstStyle/>
            <a:p>
              <a:pPr marL="0" marR="0" lvl="0" indent="0" algn="ctr" defTabSz="95112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Plan</a:t>
              </a:r>
              <a:endParaRPr kumimoji="0" lang="en-US" sz="9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04" name="Rettangolo 29">
              <a:extLst>
                <a:ext uri="{FF2B5EF4-FFF2-40B4-BE49-F238E27FC236}">
                  <a16:creationId xmlns:a16="http://schemas.microsoft.com/office/drawing/2014/main" id="{50BAE80E-7426-4621-AE9D-9F1BF1706C1C}"/>
                </a:ext>
              </a:extLst>
            </p:cNvPr>
            <p:cNvSpPr/>
            <p:nvPr/>
          </p:nvSpPr>
          <p:spPr>
            <a:xfrm>
              <a:off x="3059099" y="3802589"/>
              <a:ext cx="1554480" cy="1006762"/>
            </a:xfrm>
            <a:prstGeom prst="rect">
              <a:avLst/>
            </a:prstGeom>
            <a:solidFill>
              <a:schemeClr val="bg1">
                <a:lumMod val="95000"/>
                <a:alpha val="64000"/>
              </a:schemeClr>
            </a:solidFill>
            <a:ln>
              <a:noFill/>
            </a:ln>
          </p:spPr>
          <p:txBody>
            <a:bodyPr wrap="square" lIns="46630" tIns="46630" rIns="46630" bIns="46630" anchor="t" anchorCtr="0">
              <a:noAutofit/>
            </a:bodyPr>
            <a:lstStyle/>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Cloud adoption plan or DevOps generator</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ESI / Skills plan</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Workshop deck</a:t>
              </a:r>
            </a:p>
          </p:txBody>
        </p:sp>
        <p:sp>
          <p:nvSpPr>
            <p:cNvPr id="205" name="Rettangolo 29">
              <a:extLst>
                <a:ext uri="{FF2B5EF4-FFF2-40B4-BE49-F238E27FC236}">
                  <a16:creationId xmlns:a16="http://schemas.microsoft.com/office/drawing/2014/main" id="{D9155CA7-A0B1-4C47-BF73-4DD4596AEE06}"/>
                </a:ext>
              </a:extLst>
            </p:cNvPr>
            <p:cNvSpPr/>
            <p:nvPr/>
          </p:nvSpPr>
          <p:spPr>
            <a:xfrm>
              <a:off x="3048971" y="4866321"/>
              <a:ext cx="1554480" cy="1075626"/>
            </a:xfrm>
            <a:prstGeom prst="rect">
              <a:avLst/>
            </a:prstGeom>
            <a:solidFill>
              <a:schemeClr val="bg1">
                <a:lumMod val="95000"/>
                <a:alpha val="64000"/>
              </a:schemeClr>
            </a:solidFill>
            <a:ln>
              <a:noFill/>
            </a:ln>
          </p:spPr>
          <p:txBody>
            <a:bodyPr wrap="square" lIns="46630" tIns="46630" rIns="46630" bIns="46630" anchor="t">
              <a:noAutofit/>
            </a:bodyPr>
            <a:lstStyle/>
            <a:p>
              <a:pPr marL="116575" marR="0" lvl="0" indent="-116575" algn="l" defTabSz="9511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Establish Cloud Center of Excellence</a:t>
              </a:r>
            </a:p>
            <a:p>
              <a:pPr marL="116575" marR="0" lvl="0" indent="-116575" algn="l" defTabSz="9511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Adoption plan, with prioritized projects and skilling</a:t>
              </a:r>
            </a:p>
            <a:p>
              <a:pPr marL="116575" marR="0" lvl="0" indent="-116575" algn="l" defTabSz="9511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Partner engage</a:t>
              </a:r>
            </a:p>
          </p:txBody>
        </p:sp>
      </p:grpSp>
      <p:grpSp>
        <p:nvGrpSpPr>
          <p:cNvPr id="7" name="Group 6">
            <a:extLst>
              <a:ext uri="{FF2B5EF4-FFF2-40B4-BE49-F238E27FC236}">
                <a16:creationId xmlns:a16="http://schemas.microsoft.com/office/drawing/2014/main" id="{D447F63E-6354-470C-AD40-D069DFA0F2C8}"/>
              </a:ext>
            </a:extLst>
          </p:cNvPr>
          <p:cNvGrpSpPr/>
          <p:nvPr/>
        </p:nvGrpSpPr>
        <p:grpSpPr>
          <a:xfrm>
            <a:off x="4963163" y="3914817"/>
            <a:ext cx="1562505" cy="2240571"/>
            <a:chOff x="4827949" y="3724317"/>
            <a:chExt cx="1562505" cy="2240576"/>
          </a:xfrm>
        </p:grpSpPr>
        <p:sp>
          <p:nvSpPr>
            <p:cNvPr id="197" name="Rettangolo 29">
              <a:extLst>
                <a:ext uri="{FF2B5EF4-FFF2-40B4-BE49-F238E27FC236}">
                  <a16:creationId xmlns:a16="http://schemas.microsoft.com/office/drawing/2014/main" id="{5BBC3AEF-6464-4DD6-A563-E54086A36311}"/>
                </a:ext>
              </a:extLst>
            </p:cNvPr>
            <p:cNvSpPr/>
            <p:nvPr/>
          </p:nvSpPr>
          <p:spPr>
            <a:xfrm>
              <a:off x="4835974" y="3724317"/>
              <a:ext cx="1554480" cy="45731"/>
            </a:xfrm>
            <a:prstGeom prst="roundRect">
              <a:avLst>
                <a:gd name="adj" fmla="val 50000"/>
              </a:avLst>
            </a:prstGeom>
            <a:solidFill>
              <a:schemeClr val="tx2"/>
            </a:solidFill>
          </p:spPr>
          <p:txBody>
            <a:bodyPr wrap="square" lIns="0" tIns="0" rIns="0" bIns="139891" anchor="b">
              <a:noAutofit/>
            </a:bodyPr>
            <a:lstStyle/>
            <a:p>
              <a:pPr marL="0" marR="0" lvl="0" indent="0" algn="ctr" defTabSz="95112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Ready</a:t>
              </a:r>
              <a:endParaRPr kumimoji="0" lang="en-US" sz="1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06" name="Rettangolo 29">
              <a:extLst>
                <a:ext uri="{FF2B5EF4-FFF2-40B4-BE49-F238E27FC236}">
                  <a16:creationId xmlns:a16="http://schemas.microsoft.com/office/drawing/2014/main" id="{17B1C7A3-D707-4606-A01D-7EB24E29167B}"/>
                </a:ext>
              </a:extLst>
            </p:cNvPr>
            <p:cNvSpPr/>
            <p:nvPr/>
          </p:nvSpPr>
          <p:spPr>
            <a:xfrm>
              <a:off x="4827949" y="3802589"/>
              <a:ext cx="1554480" cy="1006763"/>
            </a:xfrm>
            <a:prstGeom prst="rect">
              <a:avLst/>
            </a:prstGeom>
            <a:solidFill>
              <a:schemeClr val="bg1">
                <a:lumMod val="95000"/>
                <a:alpha val="64000"/>
              </a:schemeClr>
            </a:solidFill>
            <a:ln>
              <a:noFill/>
            </a:ln>
          </p:spPr>
          <p:txBody>
            <a:bodyPr wrap="square" lIns="46630" tIns="46630" rIns="46630" bIns="46630" anchor="t">
              <a:noAutofit/>
            </a:bodyPr>
            <a:lstStyle/>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Landing Zones blueprint</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SMART assessment</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Workshop deck</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Support plans</a:t>
              </a:r>
            </a:p>
          </p:txBody>
        </p:sp>
        <p:sp>
          <p:nvSpPr>
            <p:cNvPr id="207" name="Rettangolo 29">
              <a:extLst>
                <a:ext uri="{FF2B5EF4-FFF2-40B4-BE49-F238E27FC236}">
                  <a16:creationId xmlns:a16="http://schemas.microsoft.com/office/drawing/2014/main" id="{80487407-E134-4CE2-B81A-3EE49C0E4A19}"/>
                </a:ext>
              </a:extLst>
            </p:cNvPr>
            <p:cNvSpPr/>
            <p:nvPr/>
          </p:nvSpPr>
          <p:spPr>
            <a:xfrm>
              <a:off x="4835974" y="4858297"/>
              <a:ext cx="1554480" cy="1106596"/>
            </a:xfrm>
            <a:prstGeom prst="rect">
              <a:avLst/>
            </a:prstGeom>
            <a:solidFill>
              <a:schemeClr val="bg1">
                <a:lumMod val="95000"/>
                <a:alpha val="64000"/>
              </a:schemeClr>
            </a:solidFill>
            <a:ln>
              <a:noFill/>
            </a:ln>
          </p:spPr>
          <p:txBody>
            <a:bodyPr wrap="square" lIns="46630" tIns="46630" rIns="46630" bIns="46630" anchor="t" anchorCtr="0">
              <a:noAutofit/>
            </a:bodyPr>
            <a:lstStyle/>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Deploy Landing Zone </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Skills plan execution</a:t>
              </a:r>
            </a:p>
          </p:txBody>
        </p:sp>
      </p:grpSp>
      <p:grpSp>
        <p:nvGrpSpPr>
          <p:cNvPr id="6" name="Group 5">
            <a:extLst>
              <a:ext uri="{FF2B5EF4-FFF2-40B4-BE49-F238E27FC236}">
                <a16:creationId xmlns:a16="http://schemas.microsoft.com/office/drawing/2014/main" id="{67694D19-107B-4AEF-B439-5E8C9CE55572}"/>
              </a:ext>
            </a:extLst>
          </p:cNvPr>
          <p:cNvGrpSpPr/>
          <p:nvPr/>
        </p:nvGrpSpPr>
        <p:grpSpPr>
          <a:xfrm>
            <a:off x="6786882" y="3914817"/>
            <a:ext cx="1572999" cy="2237469"/>
            <a:chOff x="6463832" y="3724317"/>
            <a:chExt cx="1572999" cy="2237469"/>
          </a:xfrm>
        </p:grpSpPr>
        <p:sp>
          <p:nvSpPr>
            <p:cNvPr id="198" name="Rettangolo 29">
              <a:extLst>
                <a:ext uri="{FF2B5EF4-FFF2-40B4-BE49-F238E27FC236}">
                  <a16:creationId xmlns:a16="http://schemas.microsoft.com/office/drawing/2014/main" id="{57EFEDD3-C331-4A92-92FE-93490D89C8E4}"/>
                </a:ext>
              </a:extLst>
            </p:cNvPr>
            <p:cNvSpPr/>
            <p:nvPr/>
          </p:nvSpPr>
          <p:spPr>
            <a:xfrm>
              <a:off x="6482351" y="3724317"/>
              <a:ext cx="1554480" cy="45731"/>
            </a:xfrm>
            <a:prstGeom prst="roundRect">
              <a:avLst>
                <a:gd name="adj" fmla="val 50000"/>
              </a:avLst>
            </a:prstGeom>
            <a:solidFill>
              <a:schemeClr val="tx2">
                <a:lumMod val="50000"/>
              </a:schemeClr>
            </a:solidFill>
          </p:spPr>
          <p:txBody>
            <a:bodyPr wrap="square" lIns="0" tIns="0" rIns="0" bIns="139891" anchor="b">
              <a:noAutofit/>
            </a:bodyPr>
            <a:lstStyle/>
            <a:p>
              <a:pPr marL="0" marR="0" lvl="0" indent="0" algn="ctr" defTabSz="95112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Adopt</a:t>
              </a:r>
            </a:p>
          </p:txBody>
        </p:sp>
        <p:sp>
          <p:nvSpPr>
            <p:cNvPr id="208" name="Rettangolo 29">
              <a:extLst>
                <a:ext uri="{FF2B5EF4-FFF2-40B4-BE49-F238E27FC236}">
                  <a16:creationId xmlns:a16="http://schemas.microsoft.com/office/drawing/2014/main" id="{17C15DAC-85F3-4615-B7EF-55CAA8851500}"/>
                </a:ext>
              </a:extLst>
            </p:cNvPr>
            <p:cNvSpPr/>
            <p:nvPr/>
          </p:nvSpPr>
          <p:spPr>
            <a:xfrm>
              <a:off x="6477747" y="3802589"/>
              <a:ext cx="1554480" cy="1006761"/>
            </a:xfrm>
            <a:prstGeom prst="rect">
              <a:avLst/>
            </a:prstGeom>
            <a:solidFill>
              <a:schemeClr val="bg1">
                <a:lumMod val="95000"/>
                <a:alpha val="64000"/>
              </a:schemeClr>
            </a:solidFill>
            <a:ln>
              <a:noFill/>
            </a:ln>
          </p:spPr>
          <p:txBody>
            <a:bodyPr wrap="square" lIns="46630" tIns="46630" rIns="46630" bIns="46630" anchor="t">
              <a:noAutofit/>
            </a:bodyPr>
            <a:lstStyle/>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Best practices</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Workshop deck</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AQC guidance</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AMP/FTA/Dev &amp; Test offer</a:t>
              </a:r>
            </a:p>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Rettangolo 29">
              <a:extLst>
                <a:ext uri="{FF2B5EF4-FFF2-40B4-BE49-F238E27FC236}">
                  <a16:creationId xmlns:a16="http://schemas.microsoft.com/office/drawing/2014/main" id="{E0BF456C-722F-461B-9D11-ACC95A552DF2}"/>
                </a:ext>
              </a:extLst>
            </p:cNvPr>
            <p:cNvSpPr/>
            <p:nvPr/>
          </p:nvSpPr>
          <p:spPr>
            <a:xfrm>
              <a:off x="6463832" y="4858470"/>
              <a:ext cx="1554480" cy="1103316"/>
            </a:xfrm>
            <a:prstGeom prst="rect">
              <a:avLst/>
            </a:prstGeom>
            <a:solidFill>
              <a:schemeClr val="bg1">
                <a:lumMod val="95000"/>
                <a:alpha val="64000"/>
              </a:schemeClr>
            </a:solidFill>
            <a:ln>
              <a:noFill/>
            </a:ln>
          </p:spPr>
          <p:txBody>
            <a:bodyPr wrap="square" lIns="46630" tIns="46630" rIns="46630" bIns="46630" anchor="t">
              <a:noAutofit/>
            </a:bodyPr>
            <a:lstStyle/>
            <a:p>
              <a:pPr marL="116575" marR="0" lvl="0" indent="-116575" algn="l" defTabSz="9511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Deploy workloads on Azure</a:t>
              </a:r>
            </a:p>
            <a:p>
              <a:pPr marL="116575" marR="0" lvl="0" indent="-116575" algn="l" defTabSz="9511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Support plans in place</a:t>
              </a:r>
            </a:p>
          </p:txBody>
        </p:sp>
      </p:grpSp>
      <p:grpSp>
        <p:nvGrpSpPr>
          <p:cNvPr id="5" name="Group 4">
            <a:extLst>
              <a:ext uri="{FF2B5EF4-FFF2-40B4-BE49-F238E27FC236}">
                <a16:creationId xmlns:a16="http://schemas.microsoft.com/office/drawing/2014/main" id="{567193BA-EFA5-4BBE-B790-163B3D08CAAB}"/>
              </a:ext>
            </a:extLst>
          </p:cNvPr>
          <p:cNvGrpSpPr/>
          <p:nvPr/>
        </p:nvGrpSpPr>
        <p:grpSpPr>
          <a:xfrm>
            <a:off x="8627161" y="3914817"/>
            <a:ext cx="1565391" cy="2237469"/>
            <a:chOff x="7662432" y="3724317"/>
            <a:chExt cx="1565391" cy="2237469"/>
          </a:xfrm>
        </p:grpSpPr>
        <p:sp>
          <p:nvSpPr>
            <p:cNvPr id="199" name="Rettangolo 29">
              <a:extLst>
                <a:ext uri="{FF2B5EF4-FFF2-40B4-BE49-F238E27FC236}">
                  <a16:creationId xmlns:a16="http://schemas.microsoft.com/office/drawing/2014/main" id="{42FB934A-247F-4246-A228-976718C49881}"/>
                </a:ext>
              </a:extLst>
            </p:cNvPr>
            <p:cNvSpPr/>
            <p:nvPr/>
          </p:nvSpPr>
          <p:spPr>
            <a:xfrm>
              <a:off x="7673343" y="3724317"/>
              <a:ext cx="1554480" cy="45731"/>
            </a:xfrm>
            <a:prstGeom prst="roundRect">
              <a:avLst>
                <a:gd name="adj" fmla="val 50000"/>
              </a:avLst>
            </a:prstGeom>
            <a:solidFill>
              <a:schemeClr val="tx2"/>
            </a:solidFill>
          </p:spPr>
          <p:txBody>
            <a:bodyPr wrap="square" lIns="0" tIns="0" rIns="0" bIns="139891" anchor="b">
              <a:noAutofit/>
            </a:bodyPr>
            <a:lstStyle/>
            <a:p>
              <a:pPr marL="0" marR="0" lvl="0" indent="0" algn="ctr" defTabSz="95112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Govern</a:t>
              </a:r>
            </a:p>
          </p:txBody>
        </p:sp>
        <p:sp>
          <p:nvSpPr>
            <p:cNvPr id="210" name="Rettangolo 29">
              <a:extLst>
                <a:ext uri="{FF2B5EF4-FFF2-40B4-BE49-F238E27FC236}">
                  <a16:creationId xmlns:a16="http://schemas.microsoft.com/office/drawing/2014/main" id="{8D712139-BA5E-4E9F-A5BB-2148843D5057}"/>
                </a:ext>
              </a:extLst>
            </p:cNvPr>
            <p:cNvSpPr/>
            <p:nvPr/>
          </p:nvSpPr>
          <p:spPr>
            <a:xfrm>
              <a:off x="7668739" y="3802589"/>
              <a:ext cx="1554480" cy="1006761"/>
            </a:xfrm>
            <a:prstGeom prst="rect">
              <a:avLst/>
            </a:prstGeom>
            <a:solidFill>
              <a:schemeClr val="bg1">
                <a:lumMod val="95000"/>
                <a:alpha val="64000"/>
              </a:schemeClr>
            </a:solidFill>
            <a:ln>
              <a:noFill/>
            </a:ln>
          </p:spPr>
          <p:txBody>
            <a:bodyPr wrap="square" lIns="46630" tIns="46630" rIns="46630" bIns="46630" anchor="t">
              <a:noAutofit/>
            </a:bodyPr>
            <a:lstStyle/>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Governance benchmark </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Workshop deck</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AQC guidance</a:t>
              </a:r>
            </a:p>
          </p:txBody>
        </p:sp>
        <p:sp>
          <p:nvSpPr>
            <p:cNvPr id="211" name="Rettangolo 29">
              <a:extLst>
                <a:ext uri="{FF2B5EF4-FFF2-40B4-BE49-F238E27FC236}">
                  <a16:creationId xmlns:a16="http://schemas.microsoft.com/office/drawing/2014/main" id="{7EAA5F93-65E1-48BD-8BE6-1E620E696688}"/>
                </a:ext>
              </a:extLst>
            </p:cNvPr>
            <p:cNvSpPr/>
            <p:nvPr/>
          </p:nvSpPr>
          <p:spPr>
            <a:xfrm>
              <a:off x="7662432" y="4867320"/>
              <a:ext cx="1554480" cy="1094466"/>
            </a:xfrm>
            <a:prstGeom prst="rect">
              <a:avLst/>
            </a:prstGeom>
            <a:solidFill>
              <a:schemeClr val="bg1">
                <a:lumMod val="95000"/>
                <a:alpha val="64000"/>
              </a:schemeClr>
            </a:solidFill>
            <a:ln>
              <a:noFill/>
            </a:ln>
          </p:spPr>
          <p:txBody>
            <a:bodyPr wrap="square" lIns="46630" tIns="46630" rIns="46630" bIns="46630" anchor="t">
              <a:noAutofit/>
            </a:bodyPr>
            <a:lstStyle/>
            <a:p>
              <a:pPr marL="171450" marR="0" lvl="0" indent="-171450"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Deploy Governance MVP</a:t>
              </a:r>
            </a:p>
            <a:p>
              <a:pPr marL="171450" marR="0" lvl="0" indent="-171450"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Establish governance team</a:t>
              </a:r>
            </a:p>
            <a:p>
              <a:pPr marL="171450" marR="0" lvl="0" indent="-171450"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Architecture design (RA) session</a:t>
              </a:r>
            </a:p>
          </p:txBody>
        </p:sp>
      </p:grpSp>
      <p:grpSp>
        <p:nvGrpSpPr>
          <p:cNvPr id="4" name="Group 3">
            <a:extLst>
              <a:ext uri="{FF2B5EF4-FFF2-40B4-BE49-F238E27FC236}">
                <a16:creationId xmlns:a16="http://schemas.microsoft.com/office/drawing/2014/main" id="{145083B0-F056-4569-A7CD-1B8DB1FBC98E}"/>
              </a:ext>
            </a:extLst>
          </p:cNvPr>
          <p:cNvGrpSpPr/>
          <p:nvPr/>
        </p:nvGrpSpPr>
        <p:grpSpPr>
          <a:xfrm>
            <a:off x="10466137" y="3914817"/>
            <a:ext cx="1561069" cy="2245320"/>
            <a:chOff x="10466137" y="3724317"/>
            <a:chExt cx="1561069" cy="2245320"/>
          </a:xfrm>
        </p:grpSpPr>
        <p:sp>
          <p:nvSpPr>
            <p:cNvPr id="200" name="Rettangolo 29">
              <a:extLst>
                <a:ext uri="{FF2B5EF4-FFF2-40B4-BE49-F238E27FC236}">
                  <a16:creationId xmlns:a16="http://schemas.microsoft.com/office/drawing/2014/main" id="{2934EB94-FCB0-4571-BC5E-13967348A3CD}"/>
                </a:ext>
              </a:extLst>
            </p:cNvPr>
            <p:cNvSpPr/>
            <p:nvPr/>
          </p:nvSpPr>
          <p:spPr>
            <a:xfrm>
              <a:off x="10472726" y="3724317"/>
              <a:ext cx="1554480" cy="45731"/>
            </a:xfrm>
            <a:prstGeom prst="roundRect">
              <a:avLst>
                <a:gd name="adj" fmla="val 50000"/>
              </a:avLst>
            </a:prstGeom>
            <a:solidFill>
              <a:schemeClr val="tx2">
                <a:lumMod val="50000"/>
              </a:schemeClr>
            </a:solidFill>
          </p:spPr>
          <p:txBody>
            <a:bodyPr wrap="square" lIns="0" tIns="0" rIns="0" bIns="139891" anchor="b">
              <a:noAutofit/>
            </a:bodyPr>
            <a:lstStyle/>
            <a:p>
              <a:pPr marL="0" marR="0" lvl="0" indent="0" algn="ctr" defTabSz="95112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Manage</a:t>
              </a:r>
            </a:p>
          </p:txBody>
        </p:sp>
        <p:sp>
          <p:nvSpPr>
            <p:cNvPr id="212" name="Rettangolo 29">
              <a:extLst>
                <a:ext uri="{FF2B5EF4-FFF2-40B4-BE49-F238E27FC236}">
                  <a16:creationId xmlns:a16="http://schemas.microsoft.com/office/drawing/2014/main" id="{3BBD9A78-D4D8-4006-A09B-1A3C4A49C73B}"/>
                </a:ext>
              </a:extLst>
            </p:cNvPr>
            <p:cNvSpPr/>
            <p:nvPr/>
          </p:nvSpPr>
          <p:spPr>
            <a:xfrm>
              <a:off x="10466137" y="3802589"/>
              <a:ext cx="1554480" cy="1006761"/>
            </a:xfrm>
            <a:prstGeom prst="rect">
              <a:avLst/>
            </a:prstGeom>
            <a:solidFill>
              <a:schemeClr val="bg1">
                <a:lumMod val="95000"/>
                <a:alpha val="64000"/>
              </a:schemeClr>
            </a:solidFill>
            <a:ln>
              <a:noFill/>
            </a:ln>
          </p:spPr>
          <p:txBody>
            <a:bodyPr wrap="square" lIns="46630" tIns="46630" rIns="46630" bIns="46630" anchor="t">
              <a:noAutofit/>
            </a:bodyPr>
            <a:lstStyle/>
            <a:p>
              <a:pPr marL="171450" marR="0" lvl="0" indent="-171450"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Architecture Review</a:t>
              </a:r>
            </a:p>
            <a:p>
              <a:pPr marL="171450" marR="0" lvl="0" indent="-171450"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Overview deck</a:t>
              </a:r>
            </a:p>
            <a:p>
              <a:pPr marL="171450" marR="0" lvl="0" indent="-171450"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AQC guidance</a:t>
              </a:r>
            </a:p>
            <a:p>
              <a:pPr marL="171450" marR="0" lvl="0" indent="-171450"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Service incident playbook</a:t>
              </a:r>
            </a:p>
          </p:txBody>
        </p:sp>
        <p:sp>
          <p:nvSpPr>
            <p:cNvPr id="213" name="Rettangolo 29">
              <a:extLst>
                <a:ext uri="{FF2B5EF4-FFF2-40B4-BE49-F238E27FC236}">
                  <a16:creationId xmlns:a16="http://schemas.microsoft.com/office/drawing/2014/main" id="{85B89DA8-4DA3-4DD2-93CA-D7D36A8F4BA8}"/>
                </a:ext>
              </a:extLst>
            </p:cNvPr>
            <p:cNvSpPr/>
            <p:nvPr/>
          </p:nvSpPr>
          <p:spPr>
            <a:xfrm>
              <a:off x="10466137" y="4866321"/>
              <a:ext cx="1554480" cy="1103316"/>
            </a:xfrm>
            <a:prstGeom prst="rect">
              <a:avLst/>
            </a:prstGeom>
            <a:solidFill>
              <a:schemeClr val="bg1">
                <a:lumMod val="95000"/>
                <a:alpha val="64000"/>
              </a:schemeClr>
            </a:solidFill>
            <a:ln>
              <a:noFill/>
            </a:ln>
          </p:spPr>
          <p:txBody>
            <a:bodyPr wrap="square" lIns="46630" tIns="46630" rIns="46630" bIns="46630" anchor="t">
              <a:noAutofit/>
            </a:bodyPr>
            <a:lstStyle/>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Establish SLAs/ops for management baseline</a:t>
              </a:r>
            </a:p>
            <a:p>
              <a:pPr marL="114300" marR="0" lvl="0" indent="-114300"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Optimize, manage, secure workloads</a:t>
              </a:r>
            </a:p>
            <a:p>
              <a:pPr marL="116575" marR="0" lvl="0" indent="-116575" algn="l" defTabSz="951121"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Advisor </a:t>
              </a:r>
              <a:r>
                <a:rPr kumimoji="0" lang="en-US" sz="1100" b="0" i="0" u="none" strike="noStrike" kern="1200" cap="none" spc="0" normalizeH="0" baseline="0" noProof="0" err="1">
                  <a:ln>
                    <a:noFill/>
                  </a:ln>
                  <a:solidFill>
                    <a:srgbClr val="505050"/>
                  </a:solidFill>
                  <a:effectLst/>
                  <a:uLnTx/>
                  <a:uFillTx/>
                  <a:latin typeface="Segoe UI"/>
                  <a:ea typeface="+mn-ea"/>
                  <a:cs typeface="+mn-cs"/>
                </a:rPr>
                <a:t>recos</a:t>
              </a:r>
              <a:r>
                <a:rPr kumimoji="0" lang="en-US" sz="1100" b="0" i="0" u="none" strike="noStrike" kern="1200" cap="none" spc="0" normalizeH="0" baseline="0" noProof="0">
                  <a:ln>
                    <a:noFill/>
                  </a:ln>
                  <a:solidFill>
                    <a:srgbClr val="505050"/>
                  </a:solidFill>
                  <a:effectLst/>
                  <a:uLnTx/>
                  <a:uFillTx/>
                  <a:latin typeface="Segoe UI"/>
                  <a:ea typeface="+mn-ea"/>
                  <a:cs typeface="+mn-cs"/>
                </a:rPr>
                <a:t>’</a:t>
              </a:r>
            </a:p>
          </p:txBody>
        </p:sp>
      </p:grpSp>
      <p:sp>
        <p:nvSpPr>
          <p:cNvPr id="516" name="Rectangle 515">
            <a:extLst>
              <a:ext uri="{FF2B5EF4-FFF2-40B4-BE49-F238E27FC236}">
                <a16:creationId xmlns:a16="http://schemas.microsoft.com/office/drawing/2014/main" id="{86C96C4D-CA4C-4AE0-A092-EA87D9AF4CD5}"/>
              </a:ext>
            </a:extLst>
          </p:cNvPr>
          <p:cNvSpPr/>
          <p:nvPr/>
        </p:nvSpPr>
        <p:spPr>
          <a:xfrm>
            <a:off x="119221" y="4230587"/>
            <a:ext cx="1007269" cy="553998"/>
          </a:xfrm>
          <a:prstGeom prst="rect">
            <a:avLst/>
          </a:prstGeom>
        </p:spPr>
        <p:txBody>
          <a:bodyPr wrap="square" lIns="0" tIns="0" rIns="0" bIns="0">
            <a:spAutoFit/>
          </a:bodyPr>
          <a:lstStyle/>
          <a:p>
            <a:pPr marL="0" marR="0" lvl="0" indent="0" algn="r" defTabSz="95102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Templates, Tools &amp; Resources</a:t>
            </a:r>
          </a:p>
        </p:txBody>
      </p:sp>
      <p:sp>
        <p:nvSpPr>
          <p:cNvPr id="344" name="Rectangle 343">
            <a:extLst>
              <a:ext uri="{FF2B5EF4-FFF2-40B4-BE49-F238E27FC236}">
                <a16:creationId xmlns:a16="http://schemas.microsoft.com/office/drawing/2014/main" id="{ED165EAA-3D2F-42EE-95F5-D77AF7EB8403}"/>
              </a:ext>
            </a:extLst>
          </p:cNvPr>
          <p:cNvSpPr/>
          <p:nvPr/>
        </p:nvSpPr>
        <p:spPr>
          <a:xfrm>
            <a:off x="119221" y="5553359"/>
            <a:ext cx="1007269" cy="184666"/>
          </a:xfrm>
          <a:prstGeom prst="rect">
            <a:avLst/>
          </a:prstGeom>
        </p:spPr>
        <p:txBody>
          <a:bodyPr wrap="square" lIns="0" tIns="0" rIns="0" bIns="0">
            <a:spAutoFit/>
          </a:bodyPr>
          <a:lstStyle/>
          <a:p>
            <a:pPr marL="0" marR="0" lvl="0" indent="0" algn="r" defTabSz="951028"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Outcomes</a:t>
            </a:r>
            <a:endParaRPr kumimoji="0" lang="en-US" sz="8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endParaRPr>
          </a:p>
        </p:txBody>
      </p:sp>
      <p:cxnSp>
        <p:nvCxnSpPr>
          <p:cNvPr id="518" name="Straight Connector 517">
            <a:extLst>
              <a:ext uri="{FF2B5EF4-FFF2-40B4-BE49-F238E27FC236}">
                <a16:creationId xmlns:a16="http://schemas.microsoft.com/office/drawing/2014/main" id="{53B47666-30E7-4669-A694-066860B38A6E}"/>
              </a:ext>
            </a:extLst>
          </p:cNvPr>
          <p:cNvCxnSpPr>
            <a:cxnSpLocks/>
          </p:cNvCxnSpPr>
          <p:nvPr/>
        </p:nvCxnSpPr>
        <p:spPr>
          <a:xfrm>
            <a:off x="180975" y="5013036"/>
            <a:ext cx="1007269"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92AED226-CBE1-48E8-9182-1C9685DF88A0}"/>
              </a:ext>
            </a:extLst>
          </p:cNvPr>
          <p:cNvCxnSpPr>
            <a:cxnSpLocks/>
          </p:cNvCxnSpPr>
          <p:nvPr/>
        </p:nvCxnSpPr>
        <p:spPr>
          <a:xfrm>
            <a:off x="0" y="5013036"/>
            <a:ext cx="166688" cy="0"/>
          </a:xfrm>
          <a:prstGeom prst="line">
            <a:avLst/>
          </a:prstGeom>
          <a:ln w="1270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34" name="Rectangle 833">
            <a:extLst>
              <a:ext uri="{FF2B5EF4-FFF2-40B4-BE49-F238E27FC236}">
                <a16:creationId xmlns:a16="http://schemas.microsoft.com/office/drawing/2014/main" id="{7D9670EA-638B-41C3-88DE-7BA0310AE3C9}"/>
              </a:ext>
            </a:extLst>
          </p:cNvPr>
          <p:cNvSpPr/>
          <p:nvPr/>
        </p:nvSpPr>
        <p:spPr bwMode="auto">
          <a:xfrm>
            <a:off x="-8582" y="1776633"/>
            <a:ext cx="12191118" cy="18376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98" name="Freeform: Shape 997">
            <a:extLst>
              <a:ext uri="{FF2B5EF4-FFF2-40B4-BE49-F238E27FC236}">
                <a16:creationId xmlns:a16="http://schemas.microsoft.com/office/drawing/2014/main" id="{7FA55CC6-9854-47BB-BD91-05DFDE22EBAD}"/>
              </a:ext>
            </a:extLst>
          </p:cNvPr>
          <p:cNvSpPr/>
          <p:nvPr/>
        </p:nvSpPr>
        <p:spPr bwMode="auto">
          <a:xfrm>
            <a:off x="0" y="2540810"/>
            <a:ext cx="12190648" cy="448331"/>
          </a:xfrm>
          <a:custGeom>
            <a:avLst/>
            <a:gdLst>
              <a:gd name="connsiteX0" fmla="*/ 0 w 9677400"/>
              <a:gd name="connsiteY0" fmla="*/ 358152 h 402275"/>
              <a:gd name="connsiteX1" fmla="*/ 1927860 w 9677400"/>
              <a:gd name="connsiteY1" fmla="*/ 167652 h 402275"/>
              <a:gd name="connsiteX2" fmla="*/ 3863340 w 9677400"/>
              <a:gd name="connsiteY2" fmla="*/ 12 h 402275"/>
              <a:gd name="connsiteX3" fmla="*/ 5791200 w 9677400"/>
              <a:gd name="connsiteY3" fmla="*/ 160032 h 402275"/>
              <a:gd name="connsiteX4" fmla="*/ 7749540 w 9677400"/>
              <a:gd name="connsiteY4" fmla="*/ 381012 h 402275"/>
              <a:gd name="connsiteX5" fmla="*/ 9677400 w 9677400"/>
              <a:gd name="connsiteY5" fmla="*/ 381012 h 402275"/>
              <a:gd name="connsiteX0" fmla="*/ 0 w 9677400"/>
              <a:gd name="connsiteY0" fmla="*/ 358152 h 402275"/>
              <a:gd name="connsiteX1" fmla="*/ 1927860 w 9677400"/>
              <a:gd name="connsiteY1" fmla="*/ 167652 h 402275"/>
              <a:gd name="connsiteX2" fmla="*/ 3863340 w 9677400"/>
              <a:gd name="connsiteY2" fmla="*/ 12 h 402275"/>
              <a:gd name="connsiteX3" fmla="*/ 5791200 w 9677400"/>
              <a:gd name="connsiteY3" fmla="*/ 160032 h 402275"/>
              <a:gd name="connsiteX4" fmla="*/ 7749540 w 9677400"/>
              <a:gd name="connsiteY4" fmla="*/ 381012 h 402275"/>
              <a:gd name="connsiteX5" fmla="*/ 9677400 w 9677400"/>
              <a:gd name="connsiteY5" fmla="*/ 381012 h 402275"/>
              <a:gd name="connsiteX0" fmla="*/ 0 w 9677400"/>
              <a:gd name="connsiteY0" fmla="*/ 358152 h 402275"/>
              <a:gd name="connsiteX1" fmla="*/ 1927860 w 9677400"/>
              <a:gd name="connsiteY1" fmla="*/ 167652 h 402275"/>
              <a:gd name="connsiteX2" fmla="*/ 3863340 w 9677400"/>
              <a:gd name="connsiteY2" fmla="*/ 12 h 402275"/>
              <a:gd name="connsiteX3" fmla="*/ 5791200 w 9677400"/>
              <a:gd name="connsiteY3" fmla="*/ 160032 h 402275"/>
              <a:gd name="connsiteX4" fmla="*/ 7749540 w 9677400"/>
              <a:gd name="connsiteY4" fmla="*/ 381012 h 402275"/>
              <a:gd name="connsiteX5" fmla="*/ 9677400 w 9677400"/>
              <a:gd name="connsiteY5" fmla="*/ 381012 h 402275"/>
              <a:gd name="connsiteX0" fmla="*/ 0 w 9677400"/>
              <a:gd name="connsiteY0" fmla="*/ 358152 h 414188"/>
              <a:gd name="connsiteX1" fmla="*/ 1927860 w 9677400"/>
              <a:gd name="connsiteY1" fmla="*/ 167652 h 414188"/>
              <a:gd name="connsiteX2" fmla="*/ 3863340 w 9677400"/>
              <a:gd name="connsiteY2" fmla="*/ 12 h 414188"/>
              <a:gd name="connsiteX3" fmla="*/ 5791200 w 9677400"/>
              <a:gd name="connsiteY3" fmla="*/ 160032 h 414188"/>
              <a:gd name="connsiteX4" fmla="*/ 7749540 w 9677400"/>
              <a:gd name="connsiteY4" fmla="*/ 381012 h 414188"/>
              <a:gd name="connsiteX5" fmla="*/ 9677400 w 9677400"/>
              <a:gd name="connsiteY5" fmla="*/ 381012 h 414188"/>
              <a:gd name="connsiteX0" fmla="*/ 0 w 9677400"/>
              <a:gd name="connsiteY0" fmla="*/ 358152 h 404615"/>
              <a:gd name="connsiteX1" fmla="*/ 1927860 w 9677400"/>
              <a:gd name="connsiteY1" fmla="*/ 167652 h 404615"/>
              <a:gd name="connsiteX2" fmla="*/ 3863340 w 9677400"/>
              <a:gd name="connsiteY2" fmla="*/ 12 h 404615"/>
              <a:gd name="connsiteX3" fmla="*/ 5791200 w 9677400"/>
              <a:gd name="connsiteY3" fmla="*/ 160032 h 404615"/>
              <a:gd name="connsiteX4" fmla="*/ 7749540 w 9677400"/>
              <a:gd name="connsiteY4" fmla="*/ 381012 h 404615"/>
              <a:gd name="connsiteX5" fmla="*/ 9677400 w 9677400"/>
              <a:gd name="connsiteY5" fmla="*/ 381012 h 404615"/>
              <a:gd name="connsiteX0" fmla="*/ 0 w 9677400"/>
              <a:gd name="connsiteY0" fmla="*/ 358152 h 410602"/>
              <a:gd name="connsiteX1" fmla="*/ 1927860 w 9677400"/>
              <a:gd name="connsiteY1" fmla="*/ 167652 h 410602"/>
              <a:gd name="connsiteX2" fmla="*/ 3863340 w 9677400"/>
              <a:gd name="connsiteY2" fmla="*/ 12 h 410602"/>
              <a:gd name="connsiteX3" fmla="*/ 5791200 w 9677400"/>
              <a:gd name="connsiteY3" fmla="*/ 160032 h 410602"/>
              <a:gd name="connsiteX4" fmla="*/ 7749540 w 9677400"/>
              <a:gd name="connsiteY4" fmla="*/ 381012 h 410602"/>
              <a:gd name="connsiteX5" fmla="*/ 9677400 w 9677400"/>
              <a:gd name="connsiteY5" fmla="*/ 381012 h 410602"/>
              <a:gd name="connsiteX0" fmla="*/ 0 w 9677400"/>
              <a:gd name="connsiteY0" fmla="*/ 358152 h 410602"/>
              <a:gd name="connsiteX1" fmla="*/ 1927860 w 9677400"/>
              <a:gd name="connsiteY1" fmla="*/ 167652 h 410602"/>
              <a:gd name="connsiteX2" fmla="*/ 3863340 w 9677400"/>
              <a:gd name="connsiteY2" fmla="*/ 12 h 410602"/>
              <a:gd name="connsiteX3" fmla="*/ 5791200 w 9677400"/>
              <a:gd name="connsiteY3" fmla="*/ 160032 h 410602"/>
              <a:gd name="connsiteX4" fmla="*/ 7749540 w 9677400"/>
              <a:gd name="connsiteY4" fmla="*/ 381012 h 410602"/>
              <a:gd name="connsiteX5" fmla="*/ 9677400 w 9677400"/>
              <a:gd name="connsiteY5" fmla="*/ 381012 h 41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7400" h="410602">
                <a:moveTo>
                  <a:pt x="0" y="358152"/>
                </a:moveTo>
                <a:lnTo>
                  <a:pt x="1927860" y="167652"/>
                </a:lnTo>
                <a:cubicBezTo>
                  <a:pt x="2608959" y="97077"/>
                  <a:pt x="3219449" y="1282"/>
                  <a:pt x="3863340" y="12"/>
                </a:cubicBezTo>
                <a:cubicBezTo>
                  <a:pt x="4507231" y="-1258"/>
                  <a:pt x="5143500" y="96532"/>
                  <a:pt x="5791200" y="160032"/>
                </a:cubicBezTo>
                <a:cubicBezTo>
                  <a:pt x="6438900" y="223532"/>
                  <a:pt x="7269972" y="355141"/>
                  <a:pt x="7749540" y="381012"/>
                </a:cubicBezTo>
                <a:cubicBezTo>
                  <a:pt x="8229108" y="406883"/>
                  <a:pt x="8962747" y="432084"/>
                  <a:pt x="9677400" y="381012"/>
                </a:cubicBezTo>
              </a:path>
            </a:pathLst>
          </a:custGeom>
          <a:no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7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3" name="Oval 1002">
            <a:extLst>
              <a:ext uri="{FF2B5EF4-FFF2-40B4-BE49-F238E27FC236}">
                <a16:creationId xmlns:a16="http://schemas.microsoft.com/office/drawing/2014/main" id="{7D9A362B-97F7-43B8-A198-E8B518CAC678}"/>
              </a:ext>
            </a:extLst>
          </p:cNvPr>
          <p:cNvSpPr/>
          <p:nvPr/>
        </p:nvSpPr>
        <p:spPr bwMode="auto">
          <a:xfrm>
            <a:off x="2490053" y="2680889"/>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sp>
        <p:nvSpPr>
          <p:cNvPr id="1004" name="Oval 1003">
            <a:extLst>
              <a:ext uri="{FF2B5EF4-FFF2-40B4-BE49-F238E27FC236}">
                <a16:creationId xmlns:a16="http://schemas.microsoft.com/office/drawing/2014/main" id="{45885612-C800-4180-A03B-8D9CDD533754}"/>
              </a:ext>
            </a:extLst>
          </p:cNvPr>
          <p:cNvSpPr/>
          <p:nvPr/>
        </p:nvSpPr>
        <p:spPr bwMode="auto">
          <a:xfrm>
            <a:off x="3275827" y="2610403"/>
            <a:ext cx="73152" cy="73152"/>
          </a:xfrm>
          <a:prstGeom prst="ellipse">
            <a:avLst/>
          </a:prstGeom>
          <a:solidFill>
            <a:schemeClr val="tx1">
              <a:lumMod val="50000"/>
              <a:lumOff val="5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sp>
        <p:nvSpPr>
          <p:cNvPr id="1019" name="Rectangle 1018">
            <a:extLst>
              <a:ext uri="{FF2B5EF4-FFF2-40B4-BE49-F238E27FC236}">
                <a16:creationId xmlns:a16="http://schemas.microsoft.com/office/drawing/2014/main" id="{13B963CF-E3FD-4B30-B4CF-C761E610298B}"/>
              </a:ext>
            </a:extLst>
          </p:cNvPr>
          <p:cNvSpPr/>
          <p:nvPr/>
        </p:nvSpPr>
        <p:spPr>
          <a:xfrm>
            <a:off x="3674473" y="2802470"/>
            <a:ext cx="889427" cy="461665"/>
          </a:xfrm>
          <a:prstGeom prst="rect">
            <a:avLst/>
          </a:prstGeom>
          <a:ln>
            <a:noFill/>
          </a:ln>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Initial org alignment (CCOE)</a:t>
            </a:r>
          </a:p>
        </p:txBody>
      </p:sp>
      <p:sp>
        <p:nvSpPr>
          <p:cNvPr id="1021" name="Rectangle 1020">
            <a:extLst>
              <a:ext uri="{FF2B5EF4-FFF2-40B4-BE49-F238E27FC236}">
                <a16:creationId xmlns:a16="http://schemas.microsoft.com/office/drawing/2014/main" id="{2438B270-0C41-4FAB-8776-FED0D5A4B93F}"/>
              </a:ext>
            </a:extLst>
          </p:cNvPr>
          <p:cNvSpPr/>
          <p:nvPr/>
        </p:nvSpPr>
        <p:spPr>
          <a:xfrm>
            <a:off x="1604643" y="2365971"/>
            <a:ext cx="920226" cy="307777"/>
          </a:xfrm>
          <a:prstGeom prst="rect">
            <a:avLst/>
          </a:prstGeom>
          <a:noFill/>
        </p:spPr>
        <p:txBody>
          <a:bodyPr wrap="square" lIns="0" tIns="0" rIns="4572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Stakeholder mapping</a:t>
            </a:r>
          </a:p>
        </p:txBody>
      </p:sp>
      <p:sp>
        <p:nvSpPr>
          <p:cNvPr id="1022" name="Rectangle 1021">
            <a:extLst>
              <a:ext uri="{FF2B5EF4-FFF2-40B4-BE49-F238E27FC236}">
                <a16:creationId xmlns:a16="http://schemas.microsoft.com/office/drawing/2014/main" id="{9E3C37D1-E0FE-44A9-AD22-6E6D74C93894}"/>
              </a:ext>
            </a:extLst>
          </p:cNvPr>
          <p:cNvSpPr/>
          <p:nvPr/>
        </p:nvSpPr>
        <p:spPr>
          <a:xfrm>
            <a:off x="561893" y="3040093"/>
            <a:ext cx="919930" cy="307777"/>
          </a:xfrm>
          <a:prstGeom prst="rect">
            <a:avLst/>
          </a:prstGeom>
          <a:noFill/>
        </p:spPr>
        <p:txBody>
          <a:bodyPr wrap="square" lIns="0" tIns="0" rIns="4572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Account assessment</a:t>
            </a:r>
          </a:p>
        </p:txBody>
      </p:sp>
      <p:sp>
        <p:nvSpPr>
          <p:cNvPr id="1025" name="Rectangle 1024">
            <a:extLst>
              <a:ext uri="{FF2B5EF4-FFF2-40B4-BE49-F238E27FC236}">
                <a16:creationId xmlns:a16="http://schemas.microsoft.com/office/drawing/2014/main" id="{15038A42-76CB-4DDA-8D7E-862BDCFBDDFE}"/>
              </a:ext>
            </a:extLst>
          </p:cNvPr>
          <p:cNvSpPr/>
          <p:nvPr/>
        </p:nvSpPr>
        <p:spPr>
          <a:xfrm>
            <a:off x="2066505" y="3060394"/>
            <a:ext cx="1183328" cy="307777"/>
          </a:xfrm>
          <a:prstGeom prst="rect">
            <a:avLst/>
          </a:prstGeom>
        </p:spPr>
        <p:txBody>
          <a:bodyPr wrap="square" lIns="0" tIns="0" rIns="4572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Motivations &amp; Triggers</a:t>
            </a:r>
          </a:p>
        </p:txBody>
      </p:sp>
      <p:cxnSp>
        <p:nvCxnSpPr>
          <p:cNvPr id="1031" name="Straight Connector 1030">
            <a:extLst>
              <a:ext uri="{FF2B5EF4-FFF2-40B4-BE49-F238E27FC236}">
                <a16:creationId xmlns:a16="http://schemas.microsoft.com/office/drawing/2014/main" id="{7DA734EF-17F5-4D11-978A-D3AC54D6FEE3}"/>
              </a:ext>
            </a:extLst>
          </p:cNvPr>
          <p:cNvCxnSpPr>
            <a:cxnSpLocks/>
            <a:stCxn id="1004" idx="4"/>
          </p:cNvCxnSpPr>
          <p:nvPr/>
        </p:nvCxnSpPr>
        <p:spPr>
          <a:xfrm flipH="1">
            <a:off x="3306963" y="2683555"/>
            <a:ext cx="5440" cy="596320"/>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032" name="Rectangle 1031">
            <a:extLst>
              <a:ext uri="{FF2B5EF4-FFF2-40B4-BE49-F238E27FC236}">
                <a16:creationId xmlns:a16="http://schemas.microsoft.com/office/drawing/2014/main" id="{DFCFFB5C-AD48-45B0-A4B3-E0D44CE520A3}"/>
              </a:ext>
            </a:extLst>
          </p:cNvPr>
          <p:cNvSpPr/>
          <p:nvPr/>
        </p:nvSpPr>
        <p:spPr>
          <a:xfrm>
            <a:off x="3520267" y="1963425"/>
            <a:ext cx="901222" cy="492443"/>
          </a:xfrm>
          <a:prstGeom prst="rect">
            <a:avLst/>
          </a:prstGeom>
          <a:noFill/>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Governance baseline discussion</a:t>
            </a:r>
            <a:r>
              <a:rPr kumimoji="0" lang="en-US" sz="1200" b="1" i="0" u="none" strike="noStrike" kern="1200" cap="none" spc="0" normalizeH="0" baseline="0" noProof="0">
                <a:ln>
                  <a:noFill/>
                </a:ln>
                <a:solidFill>
                  <a:srgbClr val="505050"/>
                </a:solidFill>
                <a:effectLst/>
                <a:uLnTx/>
                <a:uFillTx/>
                <a:latin typeface="Segoe UI Semibold"/>
                <a:ea typeface="+mn-ea"/>
                <a:cs typeface="+mn-cs"/>
              </a:rPr>
              <a:t>*</a:t>
            </a:r>
            <a:endParaRPr kumimoji="0" lang="en-US" sz="1000" b="1" i="0" u="none" strike="noStrike" kern="1200" cap="none" spc="0" normalizeH="0" baseline="0" noProof="0">
              <a:ln>
                <a:noFill/>
              </a:ln>
              <a:solidFill>
                <a:srgbClr val="505050"/>
              </a:solidFill>
              <a:effectLst/>
              <a:uLnTx/>
              <a:uFillTx/>
              <a:latin typeface="Segoe UI Semibold"/>
              <a:ea typeface="+mn-ea"/>
              <a:cs typeface="+mn-cs"/>
            </a:endParaRPr>
          </a:p>
        </p:txBody>
      </p:sp>
      <p:sp>
        <p:nvSpPr>
          <p:cNvPr id="1033" name="Oval 288">
            <a:extLst>
              <a:ext uri="{FF2B5EF4-FFF2-40B4-BE49-F238E27FC236}">
                <a16:creationId xmlns:a16="http://schemas.microsoft.com/office/drawing/2014/main" id="{33F115A1-54FC-4FC0-A242-91F80ADB41D4}"/>
              </a:ext>
            </a:extLst>
          </p:cNvPr>
          <p:cNvSpPr/>
          <p:nvPr/>
        </p:nvSpPr>
        <p:spPr bwMode="auto">
          <a:xfrm>
            <a:off x="929459" y="2818843"/>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sp>
        <p:nvSpPr>
          <p:cNvPr id="1034" name="Rectangle 305">
            <a:extLst>
              <a:ext uri="{FF2B5EF4-FFF2-40B4-BE49-F238E27FC236}">
                <a16:creationId xmlns:a16="http://schemas.microsoft.com/office/drawing/2014/main" id="{D473E528-E020-4DA0-B23E-BEC9251A172B}"/>
              </a:ext>
            </a:extLst>
          </p:cNvPr>
          <p:cNvSpPr/>
          <p:nvPr/>
        </p:nvSpPr>
        <p:spPr>
          <a:xfrm>
            <a:off x="978357" y="2185808"/>
            <a:ext cx="867569" cy="307777"/>
          </a:xfrm>
          <a:prstGeom prst="rect">
            <a:avLst/>
          </a:prstGeom>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Identification &amp; Targeting</a:t>
            </a:r>
          </a:p>
        </p:txBody>
      </p:sp>
      <p:cxnSp>
        <p:nvCxnSpPr>
          <p:cNvPr id="1036" name="Straight Connector 1035">
            <a:extLst>
              <a:ext uri="{FF2B5EF4-FFF2-40B4-BE49-F238E27FC236}">
                <a16:creationId xmlns:a16="http://schemas.microsoft.com/office/drawing/2014/main" id="{ED4EB6AC-8751-4E3B-9A48-67C21AE425D4}"/>
              </a:ext>
            </a:extLst>
          </p:cNvPr>
          <p:cNvCxnSpPr>
            <a:cxnSpLocks/>
          </p:cNvCxnSpPr>
          <p:nvPr/>
        </p:nvCxnSpPr>
        <p:spPr>
          <a:xfrm flipH="1" flipV="1">
            <a:off x="1481527" y="2839687"/>
            <a:ext cx="0" cy="436334"/>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DAD00997-7392-45F9-8FF1-1B23A1BA7185}"/>
              </a:ext>
            </a:extLst>
          </p:cNvPr>
          <p:cNvCxnSpPr>
            <a:cxnSpLocks/>
          </p:cNvCxnSpPr>
          <p:nvPr/>
        </p:nvCxnSpPr>
        <p:spPr>
          <a:xfrm flipH="1" flipV="1">
            <a:off x="1476863" y="3063529"/>
            <a:ext cx="1" cy="249004"/>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D38FA31F-95B8-4F3D-9ED5-C9DC92093860}"/>
              </a:ext>
            </a:extLst>
          </p:cNvPr>
          <p:cNvCxnSpPr>
            <a:cxnSpLocks/>
          </p:cNvCxnSpPr>
          <p:nvPr/>
        </p:nvCxnSpPr>
        <p:spPr>
          <a:xfrm flipV="1">
            <a:off x="964472" y="2347623"/>
            <a:ext cx="0" cy="501245"/>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E47F44DC-3A3B-49AF-9919-9A8E6769AA47}"/>
              </a:ext>
            </a:extLst>
          </p:cNvPr>
          <p:cNvCxnSpPr>
            <a:cxnSpLocks/>
          </p:cNvCxnSpPr>
          <p:nvPr/>
        </p:nvCxnSpPr>
        <p:spPr>
          <a:xfrm flipH="1" flipV="1">
            <a:off x="959800" y="2200984"/>
            <a:ext cx="1" cy="249004"/>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4A4D7935-E22B-4008-9953-8F8A1F68767A}"/>
              </a:ext>
            </a:extLst>
          </p:cNvPr>
          <p:cNvCxnSpPr>
            <a:cxnSpLocks/>
          </p:cNvCxnSpPr>
          <p:nvPr/>
        </p:nvCxnSpPr>
        <p:spPr>
          <a:xfrm flipV="1">
            <a:off x="2524480" y="2527933"/>
            <a:ext cx="0" cy="165204"/>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27DEFADA-E0D2-4124-837A-CF0ACDF8EC77}"/>
              </a:ext>
            </a:extLst>
          </p:cNvPr>
          <p:cNvCxnSpPr>
            <a:cxnSpLocks/>
          </p:cNvCxnSpPr>
          <p:nvPr/>
        </p:nvCxnSpPr>
        <p:spPr>
          <a:xfrm flipH="1" flipV="1">
            <a:off x="2525055" y="2374104"/>
            <a:ext cx="1" cy="249004"/>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46" name="Oval 1045">
            <a:extLst>
              <a:ext uri="{FF2B5EF4-FFF2-40B4-BE49-F238E27FC236}">
                <a16:creationId xmlns:a16="http://schemas.microsoft.com/office/drawing/2014/main" id="{415720F5-F109-4580-A343-175DBC15FE0B}"/>
              </a:ext>
            </a:extLst>
          </p:cNvPr>
          <p:cNvSpPr/>
          <p:nvPr/>
        </p:nvSpPr>
        <p:spPr bwMode="auto">
          <a:xfrm>
            <a:off x="3484628" y="2578218"/>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1047" name="Straight Connector 1046">
            <a:extLst>
              <a:ext uri="{FF2B5EF4-FFF2-40B4-BE49-F238E27FC236}">
                <a16:creationId xmlns:a16="http://schemas.microsoft.com/office/drawing/2014/main" id="{2A5BD255-8CE4-47F2-8D00-4D480AD04A14}"/>
              </a:ext>
            </a:extLst>
          </p:cNvPr>
          <p:cNvCxnSpPr>
            <a:cxnSpLocks/>
          </p:cNvCxnSpPr>
          <p:nvPr/>
        </p:nvCxnSpPr>
        <p:spPr>
          <a:xfrm flipH="1" flipV="1">
            <a:off x="3518269" y="2137548"/>
            <a:ext cx="1699" cy="440671"/>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9803945A-7AD8-4A07-994B-02509F89576D}"/>
              </a:ext>
            </a:extLst>
          </p:cNvPr>
          <p:cNvCxnSpPr>
            <a:cxnSpLocks/>
          </p:cNvCxnSpPr>
          <p:nvPr/>
        </p:nvCxnSpPr>
        <p:spPr>
          <a:xfrm flipH="1" flipV="1">
            <a:off x="3518269" y="1997906"/>
            <a:ext cx="0" cy="249004"/>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49" name="Oval 1048">
            <a:extLst>
              <a:ext uri="{FF2B5EF4-FFF2-40B4-BE49-F238E27FC236}">
                <a16:creationId xmlns:a16="http://schemas.microsoft.com/office/drawing/2014/main" id="{0462E7B6-3598-4537-9D27-4C8EC13195DC}"/>
              </a:ext>
            </a:extLst>
          </p:cNvPr>
          <p:cNvSpPr/>
          <p:nvPr/>
        </p:nvSpPr>
        <p:spPr bwMode="auto">
          <a:xfrm>
            <a:off x="4562810" y="2524665"/>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1050" name="Straight Connector 1049">
            <a:extLst>
              <a:ext uri="{FF2B5EF4-FFF2-40B4-BE49-F238E27FC236}">
                <a16:creationId xmlns:a16="http://schemas.microsoft.com/office/drawing/2014/main" id="{F9F044CB-B327-4D50-9629-CAE508ECF17E}"/>
              </a:ext>
            </a:extLst>
          </p:cNvPr>
          <p:cNvCxnSpPr>
            <a:cxnSpLocks/>
            <a:endCxn id="1049" idx="4"/>
          </p:cNvCxnSpPr>
          <p:nvPr/>
        </p:nvCxnSpPr>
        <p:spPr>
          <a:xfrm flipV="1">
            <a:off x="4599386" y="2597817"/>
            <a:ext cx="0" cy="225139"/>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EC16CCD2-D8D1-4CEE-9E00-8910FED72B28}"/>
              </a:ext>
            </a:extLst>
          </p:cNvPr>
          <p:cNvCxnSpPr>
            <a:cxnSpLocks/>
          </p:cNvCxnSpPr>
          <p:nvPr/>
        </p:nvCxnSpPr>
        <p:spPr>
          <a:xfrm flipV="1">
            <a:off x="4597903" y="2805076"/>
            <a:ext cx="1" cy="321733"/>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81" name="Oval 1080">
            <a:extLst>
              <a:ext uri="{FF2B5EF4-FFF2-40B4-BE49-F238E27FC236}">
                <a16:creationId xmlns:a16="http://schemas.microsoft.com/office/drawing/2014/main" id="{D6CC0BAA-2715-4E7B-BBA1-CE8FA23B6E04}"/>
              </a:ext>
            </a:extLst>
          </p:cNvPr>
          <p:cNvSpPr/>
          <p:nvPr/>
        </p:nvSpPr>
        <p:spPr bwMode="auto">
          <a:xfrm>
            <a:off x="1447332" y="2768916"/>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sp>
        <p:nvSpPr>
          <p:cNvPr id="1148" name="Rectangle 1147">
            <a:extLst>
              <a:ext uri="{FF2B5EF4-FFF2-40B4-BE49-F238E27FC236}">
                <a16:creationId xmlns:a16="http://schemas.microsoft.com/office/drawing/2014/main" id="{4C53EF41-679E-42EB-BAEB-5AC80B91DE50}"/>
              </a:ext>
            </a:extLst>
          </p:cNvPr>
          <p:cNvSpPr/>
          <p:nvPr/>
        </p:nvSpPr>
        <p:spPr>
          <a:xfrm>
            <a:off x="-1" y="1442382"/>
            <a:ext cx="12190645" cy="333398"/>
          </a:xfrm>
          <a:prstGeom prst="rect">
            <a:avLst/>
          </a:prstGeom>
          <a:no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49" name="Rectangle 1148">
            <a:extLst>
              <a:ext uri="{FF2B5EF4-FFF2-40B4-BE49-F238E27FC236}">
                <a16:creationId xmlns:a16="http://schemas.microsoft.com/office/drawing/2014/main" id="{D4849721-1FF5-4815-BF55-3D89361A7DBB}"/>
              </a:ext>
            </a:extLst>
          </p:cNvPr>
          <p:cNvSpPr/>
          <p:nvPr/>
        </p:nvSpPr>
        <p:spPr>
          <a:xfrm>
            <a:off x="7558859" y="1485971"/>
            <a:ext cx="106418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ADOPT</a:t>
            </a:r>
          </a:p>
        </p:txBody>
      </p:sp>
      <p:sp>
        <p:nvSpPr>
          <p:cNvPr id="1150" name="Rectangle 1149">
            <a:extLst>
              <a:ext uri="{FF2B5EF4-FFF2-40B4-BE49-F238E27FC236}">
                <a16:creationId xmlns:a16="http://schemas.microsoft.com/office/drawing/2014/main" id="{C8F0370A-239A-459D-8746-FE7A8C7A2B83}"/>
              </a:ext>
            </a:extLst>
          </p:cNvPr>
          <p:cNvSpPr/>
          <p:nvPr/>
        </p:nvSpPr>
        <p:spPr>
          <a:xfrm>
            <a:off x="5613472" y="1485971"/>
            <a:ext cx="1334171"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READY</a:t>
            </a:r>
          </a:p>
        </p:txBody>
      </p:sp>
      <p:sp>
        <p:nvSpPr>
          <p:cNvPr id="1151" name="Rectangle 1150">
            <a:extLst>
              <a:ext uri="{FF2B5EF4-FFF2-40B4-BE49-F238E27FC236}">
                <a16:creationId xmlns:a16="http://schemas.microsoft.com/office/drawing/2014/main" id="{30D05FB4-C321-4B48-8434-8A246FAF9A43}"/>
              </a:ext>
            </a:extLst>
          </p:cNvPr>
          <p:cNvSpPr/>
          <p:nvPr/>
        </p:nvSpPr>
        <p:spPr>
          <a:xfrm>
            <a:off x="4060389" y="1485971"/>
            <a:ext cx="94186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PLAN</a:t>
            </a:r>
          </a:p>
        </p:txBody>
      </p:sp>
      <p:sp>
        <p:nvSpPr>
          <p:cNvPr id="1152" name="Rectangle 1151">
            <a:extLst>
              <a:ext uri="{FF2B5EF4-FFF2-40B4-BE49-F238E27FC236}">
                <a16:creationId xmlns:a16="http://schemas.microsoft.com/office/drawing/2014/main" id="{28192E73-CF3D-412C-929D-9096FF98DEC0}"/>
              </a:ext>
            </a:extLst>
          </p:cNvPr>
          <p:cNvSpPr/>
          <p:nvPr/>
        </p:nvSpPr>
        <p:spPr>
          <a:xfrm>
            <a:off x="2265881" y="1485971"/>
            <a:ext cx="118329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STRATEGY</a:t>
            </a:r>
          </a:p>
        </p:txBody>
      </p:sp>
      <p:sp>
        <p:nvSpPr>
          <p:cNvPr id="1153" name="Rectangle 1152">
            <a:extLst>
              <a:ext uri="{FF2B5EF4-FFF2-40B4-BE49-F238E27FC236}">
                <a16:creationId xmlns:a16="http://schemas.microsoft.com/office/drawing/2014/main" id="{B7DA6EED-2A75-4C93-937E-58CDBC032874}"/>
              </a:ext>
            </a:extLst>
          </p:cNvPr>
          <p:cNvSpPr/>
          <p:nvPr/>
        </p:nvSpPr>
        <p:spPr>
          <a:xfrm>
            <a:off x="212737" y="1483502"/>
            <a:ext cx="1495270" cy="251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Preparation</a:t>
            </a:r>
          </a:p>
        </p:txBody>
      </p:sp>
      <p:sp>
        <p:nvSpPr>
          <p:cNvPr id="251" name="Rectangle 250">
            <a:extLst>
              <a:ext uri="{FF2B5EF4-FFF2-40B4-BE49-F238E27FC236}">
                <a16:creationId xmlns:a16="http://schemas.microsoft.com/office/drawing/2014/main" id="{C7CDA143-081A-4991-969C-D73E1859E690}"/>
              </a:ext>
            </a:extLst>
          </p:cNvPr>
          <p:cNvSpPr/>
          <p:nvPr/>
        </p:nvSpPr>
        <p:spPr>
          <a:xfrm>
            <a:off x="9234263" y="1485971"/>
            <a:ext cx="106418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GOVERN</a:t>
            </a:r>
          </a:p>
        </p:txBody>
      </p:sp>
      <p:sp>
        <p:nvSpPr>
          <p:cNvPr id="252" name="Rectangle 251">
            <a:extLst>
              <a:ext uri="{FF2B5EF4-FFF2-40B4-BE49-F238E27FC236}">
                <a16:creationId xmlns:a16="http://schemas.microsoft.com/office/drawing/2014/main" id="{0674F8E7-D6FA-45DB-8330-6D9AD2D888F9}"/>
              </a:ext>
            </a:extLst>
          </p:cNvPr>
          <p:cNvSpPr/>
          <p:nvPr/>
        </p:nvSpPr>
        <p:spPr>
          <a:xfrm>
            <a:off x="10909665" y="1485971"/>
            <a:ext cx="106418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MANAGE</a:t>
            </a:r>
          </a:p>
        </p:txBody>
      </p:sp>
      <p:sp>
        <p:nvSpPr>
          <p:cNvPr id="253" name="Rectangle 252">
            <a:extLst>
              <a:ext uri="{FF2B5EF4-FFF2-40B4-BE49-F238E27FC236}">
                <a16:creationId xmlns:a16="http://schemas.microsoft.com/office/drawing/2014/main" id="{E1422374-0C25-4ECE-8270-96887B2673FE}"/>
              </a:ext>
            </a:extLst>
          </p:cNvPr>
          <p:cNvSpPr/>
          <p:nvPr/>
        </p:nvSpPr>
        <p:spPr>
          <a:xfrm>
            <a:off x="4416205" y="2686004"/>
            <a:ext cx="889427" cy="307777"/>
          </a:xfrm>
          <a:prstGeom prst="rect">
            <a:avLst/>
          </a:prstGeom>
          <a:ln>
            <a:noFill/>
          </a:ln>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Prioritized projects</a:t>
            </a:r>
          </a:p>
        </p:txBody>
      </p:sp>
      <p:sp>
        <p:nvSpPr>
          <p:cNvPr id="254" name="Rectangle 253">
            <a:extLst>
              <a:ext uri="{FF2B5EF4-FFF2-40B4-BE49-F238E27FC236}">
                <a16:creationId xmlns:a16="http://schemas.microsoft.com/office/drawing/2014/main" id="{4D25C349-E61E-469D-B38B-4ED350C0B057}"/>
              </a:ext>
            </a:extLst>
          </p:cNvPr>
          <p:cNvSpPr/>
          <p:nvPr/>
        </p:nvSpPr>
        <p:spPr>
          <a:xfrm>
            <a:off x="5476243" y="1792489"/>
            <a:ext cx="755299" cy="461665"/>
          </a:xfrm>
          <a:prstGeom prst="rect">
            <a:avLst/>
          </a:prstGeom>
          <a:noFill/>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Skills readiness plan</a:t>
            </a:r>
          </a:p>
        </p:txBody>
      </p:sp>
      <p:sp>
        <p:nvSpPr>
          <p:cNvPr id="255" name="Oval 254">
            <a:extLst>
              <a:ext uri="{FF2B5EF4-FFF2-40B4-BE49-F238E27FC236}">
                <a16:creationId xmlns:a16="http://schemas.microsoft.com/office/drawing/2014/main" id="{E450C815-B07D-41F3-A1B6-E389433E0899}"/>
              </a:ext>
            </a:extLst>
          </p:cNvPr>
          <p:cNvSpPr/>
          <p:nvPr/>
        </p:nvSpPr>
        <p:spPr bwMode="auto">
          <a:xfrm>
            <a:off x="5445820" y="2528545"/>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256" name="Straight Connector 255">
            <a:extLst>
              <a:ext uri="{FF2B5EF4-FFF2-40B4-BE49-F238E27FC236}">
                <a16:creationId xmlns:a16="http://schemas.microsoft.com/office/drawing/2014/main" id="{2FAED2D4-39E4-4EBE-9749-9642885131EC}"/>
              </a:ext>
            </a:extLst>
          </p:cNvPr>
          <p:cNvCxnSpPr>
            <a:cxnSpLocks/>
            <a:stCxn id="255" idx="0"/>
          </p:cNvCxnSpPr>
          <p:nvPr/>
        </p:nvCxnSpPr>
        <p:spPr>
          <a:xfrm flipH="1" flipV="1">
            <a:off x="5469954" y="1921515"/>
            <a:ext cx="12442" cy="607030"/>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E40C225-2BAE-4266-AB4F-380E3587159E}"/>
              </a:ext>
            </a:extLst>
          </p:cNvPr>
          <p:cNvCxnSpPr>
            <a:cxnSpLocks/>
          </p:cNvCxnSpPr>
          <p:nvPr/>
        </p:nvCxnSpPr>
        <p:spPr>
          <a:xfrm flipH="1" flipV="1">
            <a:off x="5467591" y="1834502"/>
            <a:ext cx="6391" cy="274320"/>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8" name="Oval 257">
            <a:extLst>
              <a:ext uri="{FF2B5EF4-FFF2-40B4-BE49-F238E27FC236}">
                <a16:creationId xmlns:a16="http://schemas.microsoft.com/office/drawing/2014/main" id="{E54201D4-DB2E-4B97-B1F4-8A4C6FB755DC}"/>
              </a:ext>
            </a:extLst>
          </p:cNvPr>
          <p:cNvSpPr/>
          <p:nvPr/>
        </p:nvSpPr>
        <p:spPr bwMode="auto">
          <a:xfrm>
            <a:off x="5296395" y="2509486"/>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259" name="Straight Connector 258">
            <a:extLst>
              <a:ext uri="{FF2B5EF4-FFF2-40B4-BE49-F238E27FC236}">
                <a16:creationId xmlns:a16="http://schemas.microsoft.com/office/drawing/2014/main" id="{5C390443-A101-4FB1-9A90-18AAC182D286}"/>
              </a:ext>
            </a:extLst>
          </p:cNvPr>
          <p:cNvCxnSpPr>
            <a:cxnSpLocks/>
            <a:endCxn id="258" idx="4"/>
          </p:cNvCxnSpPr>
          <p:nvPr/>
        </p:nvCxnSpPr>
        <p:spPr>
          <a:xfrm flipV="1">
            <a:off x="5332971" y="2582638"/>
            <a:ext cx="0" cy="225139"/>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1AB69E5-6D09-4F0B-AD08-065139E4FD0A}"/>
              </a:ext>
            </a:extLst>
          </p:cNvPr>
          <p:cNvCxnSpPr>
            <a:cxnSpLocks/>
          </p:cNvCxnSpPr>
          <p:nvPr/>
        </p:nvCxnSpPr>
        <p:spPr>
          <a:xfrm flipV="1">
            <a:off x="5331488" y="2648459"/>
            <a:ext cx="1" cy="321733"/>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9" name="Rectangle 268">
            <a:extLst>
              <a:ext uri="{FF2B5EF4-FFF2-40B4-BE49-F238E27FC236}">
                <a16:creationId xmlns:a16="http://schemas.microsoft.com/office/drawing/2014/main" id="{E2F85F8F-7214-481A-98B4-C3A7CAE37F1E}"/>
              </a:ext>
            </a:extLst>
          </p:cNvPr>
          <p:cNvSpPr/>
          <p:nvPr/>
        </p:nvSpPr>
        <p:spPr>
          <a:xfrm>
            <a:off x="4884352" y="3108040"/>
            <a:ext cx="803235" cy="461665"/>
          </a:xfrm>
          <a:prstGeom prst="rect">
            <a:avLst/>
          </a:prstGeom>
        </p:spPr>
        <p:txBody>
          <a:bodyPr wrap="square" lIns="0" tIns="0" rIns="4572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Cloud adoption plan</a:t>
            </a:r>
          </a:p>
        </p:txBody>
      </p:sp>
      <p:cxnSp>
        <p:nvCxnSpPr>
          <p:cNvPr id="270" name="Straight Connector 269">
            <a:extLst>
              <a:ext uri="{FF2B5EF4-FFF2-40B4-BE49-F238E27FC236}">
                <a16:creationId xmlns:a16="http://schemas.microsoft.com/office/drawing/2014/main" id="{ADC2E31B-3CFD-47C1-9428-25CC7D019C26}"/>
              </a:ext>
            </a:extLst>
          </p:cNvPr>
          <p:cNvCxnSpPr>
            <a:cxnSpLocks/>
            <a:stCxn id="272" idx="4"/>
          </p:cNvCxnSpPr>
          <p:nvPr/>
        </p:nvCxnSpPr>
        <p:spPr>
          <a:xfrm flipH="1">
            <a:off x="5690214" y="2621286"/>
            <a:ext cx="9030" cy="833407"/>
          </a:xfrm>
          <a:prstGeom prst="line">
            <a:avLst/>
          </a:prstGeom>
          <a:ln w="635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15E7E6CD-3418-4DE3-8614-2AC2C16B9890}"/>
              </a:ext>
            </a:extLst>
          </p:cNvPr>
          <p:cNvSpPr/>
          <p:nvPr/>
        </p:nvSpPr>
        <p:spPr bwMode="auto">
          <a:xfrm>
            <a:off x="5662668" y="2548134"/>
            <a:ext cx="73152" cy="7315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sp>
        <p:nvSpPr>
          <p:cNvPr id="273" name="Oval 272">
            <a:extLst>
              <a:ext uri="{FF2B5EF4-FFF2-40B4-BE49-F238E27FC236}">
                <a16:creationId xmlns:a16="http://schemas.microsoft.com/office/drawing/2014/main" id="{E607FB1D-EA84-46B8-B99D-A419A4814C48}"/>
              </a:ext>
            </a:extLst>
          </p:cNvPr>
          <p:cNvSpPr/>
          <p:nvPr/>
        </p:nvSpPr>
        <p:spPr bwMode="auto">
          <a:xfrm>
            <a:off x="3051094" y="2628427"/>
            <a:ext cx="73152" cy="7315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sp>
        <p:nvSpPr>
          <p:cNvPr id="274" name="Rectangle 273">
            <a:extLst>
              <a:ext uri="{FF2B5EF4-FFF2-40B4-BE49-F238E27FC236}">
                <a16:creationId xmlns:a16="http://schemas.microsoft.com/office/drawing/2014/main" id="{02B21BB3-54FE-439C-A23C-71B20B70B865}"/>
              </a:ext>
            </a:extLst>
          </p:cNvPr>
          <p:cNvSpPr/>
          <p:nvPr/>
        </p:nvSpPr>
        <p:spPr>
          <a:xfrm>
            <a:off x="2165684" y="1885230"/>
            <a:ext cx="920226" cy="307777"/>
          </a:xfrm>
          <a:prstGeom prst="rect">
            <a:avLst/>
          </a:prstGeom>
          <a:noFill/>
        </p:spPr>
        <p:txBody>
          <a:bodyPr wrap="square" lIns="0" tIns="0" rIns="4572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Strategy workshop</a:t>
            </a:r>
          </a:p>
        </p:txBody>
      </p:sp>
      <p:cxnSp>
        <p:nvCxnSpPr>
          <p:cNvPr id="276" name="Straight Connector 275">
            <a:extLst>
              <a:ext uri="{FF2B5EF4-FFF2-40B4-BE49-F238E27FC236}">
                <a16:creationId xmlns:a16="http://schemas.microsoft.com/office/drawing/2014/main" id="{0F728F8B-7FD0-4D6F-BF5B-A697705C02ED}"/>
              </a:ext>
            </a:extLst>
          </p:cNvPr>
          <p:cNvCxnSpPr>
            <a:cxnSpLocks/>
            <a:stCxn id="273" idx="0"/>
          </p:cNvCxnSpPr>
          <p:nvPr/>
        </p:nvCxnSpPr>
        <p:spPr>
          <a:xfrm flipV="1">
            <a:off x="3087670" y="1942486"/>
            <a:ext cx="4751" cy="685941"/>
          </a:xfrm>
          <a:prstGeom prst="line">
            <a:avLst/>
          </a:prstGeom>
          <a:ln w="6350">
            <a:solidFill>
              <a:schemeClr val="tx1">
                <a:lumMod val="50000"/>
                <a:lumOff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292" name="Graphic 291" descr="Wrench">
            <a:extLst>
              <a:ext uri="{FF2B5EF4-FFF2-40B4-BE49-F238E27FC236}">
                <a16:creationId xmlns:a16="http://schemas.microsoft.com/office/drawing/2014/main" id="{BE21C803-FCD3-4082-9914-B2BA2C8163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5856" y="4041590"/>
            <a:ext cx="182880" cy="182880"/>
          </a:xfrm>
          <a:prstGeom prst="rect">
            <a:avLst/>
          </a:prstGeom>
        </p:spPr>
      </p:pic>
      <p:pic>
        <p:nvPicPr>
          <p:cNvPr id="293" name="Graphic 292" descr="Checklist">
            <a:extLst>
              <a:ext uri="{FF2B5EF4-FFF2-40B4-BE49-F238E27FC236}">
                <a16:creationId xmlns:a16="http://schemas.microsoft.com/office/drawing/2014/main" id="{69BA70D4-34A2-4861-85A0-1CD4DB78A3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6577" y="4041323"/>
            <a:ext cx="182880" cy="182880"/>
          </a:xfrm>
          <a:prstGeom prst="rect">
            <a:avLst/>
          </a:prstGeom>
        </p:spPr>
      </p:pic>
      <p:pic>
        <p:nvPicPr>
          <p:cNvPr id="347" name="Graphic 346" descr="Line arrow Rotate left">
            <a:extLst>
              <a:ext uri="{FF2B5EF4-FFF2-40B4-BE49-F238E27FC236}">
                <a16:creationId xmlns:a16="http://schemas.microsoft.com/office/drawing/2014/main" id="{27B9D7A4-8923-4716-9815-78FD4A2190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8586" y="2415765"/>
            <a:ext cx="274320" cy="274320"/>
          </a:xfrm>
          <a:prstGeom prst="rect">
            <a:avLst/>
          </a:prstGeom>
        </p:spPr>
      </p:pic>
      <p:pic>
        <p:nvPicPr>
          <p:cNvPr id="348" name="Graphic 347" descr="Line arrow Rotate left">
            <a:extLst>
              <a:ext uri="{FF2B5EF4-FFF2-40B4-BE49-F238E27FC236}">
                <a16:creationId xmlns:a16="http://schemas.microsoft.com/office/drawing/2014/main" id="{82807895-C625-433D-8911-19A0041E83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231" y="3011356"/>
            <a:ext cx="274320" cy="274320"/>
          </a:xfrm>
          <a:prstGeom prst="rect">
            <a:avLst/>
          </a:prstGeom>
        </p:spPr>
      </p:pic>
      <p:sp>
        <p:nvSpPr>
          <p:cNvPr id="351" name="Rectangle 350">
            <a:extLst>
              <a:ext uri="{FF2B5EF4-FFF2-40B4-BE49-F238E27FC236}">
                <a16:creationId xmlns:a16="http://schemas.microsoft.com/office/drawing/2014/main" id="{1A125D34-BED6-4FB8-832D-61130F4D8371}"/>
              </a:ext>
            </a:extLst>
          </p:cNvPr>
          <p:cNvSpPr/>
          <p:nvPr/>
        </p:nvSpPr>
        <p:spPr>
          <a:xfrm>
            <a:off x="6010232" y="2114517"/>
            <a:ext cx="980485" cy="307777"/>
          </a:xfrm>
          <a:prstGeom prst="rect">
            <a:avLst/>
          </a:prstGeom>
          <a:noFill/>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Ready workshop</a:t>
            </a:r>
          </a:p>
        </p:txBody>
      </p:sp>
      <p:sp>
        <p:nvSpPr>
          <p:cNvPr id="352" name="Oval 351">
            <a:extLst>
              <a:ext uri="{FF2B5EF4-FFF2-40B4-BE49-F238E27FC236}">
                <a16:creationId xmlns:a16="http://schemas.microsoft.com/office/drawing/2014/main" id="{AC1A16FA-ADA3-4891-B2D3-BAA5B17F6E83}"/>
              </a:ext>
            </a:extLst>
          </p:cNvPr>
          <p:cNvSpPr/>
          <p:nvPr/>
        </p:nvSpPr>
        <p:spPr bwMode="auto">
          <a:xfrm>
            <a:off x="5974593" y="2554348"/>
            <a:ext cx="73152" cy="7315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353" name="Straight Connector 352">
            <a:extLst>
              <a:ext uri="{FF2B5EF4-FFF2-40B4-BE49-F238E27FC236}">
                <a16:creationId xmlns:a16="http://schemas.microsoft.com/office/drawing/2014/main" id="{C942E786-6EF0-454B-868F-80953FCD5115}"/>
              </a:ext>
            </a:extLst>
          </p:cNvPr>
          <p:cNvCxnSpPr>
            <a:cxnSpLocks/>
            <a:stCxn id="352" idx="0"/>
          </p:cNvCxnSpPr>
          <p:nvPr/>
        </p:nvCxnSpPr>
        <p:spPr>
          <a:xfrm flipH="1" flipV="1">
            <a:off x="6007971" y="2130782"/>
            <a:ext cx="3198" cy="423566"/>
          </a:xfrm>
          <a:prstGeom prst="line">
            <a:avLst/>
          </a:prstGeom>
          <a:ln w="6350">
            <a:solidFill>
              <a:schemeClr val="tx1">
                <a:lumMod val="50000"/>
                <a:lumOff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59" name="Rectangle 358">
            <a:extLst>
              <a:ext uri="{FF2B5EF4-FFF2-40B4-BE49-F238E27FC236}">
                <a16:creationId xmlns:a16="http://schemas.microsoft.com/office/drawing/2014/main" id="{E7DE670B-906E-4C48-9E67-069D755BCFED}"/>
              </a:ext>
            </a:extLst>
          </p:cNvPr>
          <p:cNvSpPr/>
          <p:nvPr/>
        </p:nvSpPr>
        <p:spPr>
          <a:xfrm>
            <a:off x="5574834" y="2819444"/>
            <a:ext cx="889427" cy="615553"/>
          </a:xfrm>
          <a:prstGeom prst="rect">
            <a:avLst/>
          </a:prstGeom>
          <a:ln>
            <a:noFill/>
          </a:ln>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Partner engaged on Landing Zones</a:t>
            </a:r>
          </a:p>
        </p:txBody>
      </p:sp>
      <p:sp>
        <p:nvSpPr>
          <p:cNvPr id="360" name="Oval 359">
            <a:extLst>
              <a:ext uri="{FF2B5EF4-FFF2-40B4-BE49-F238E27FC236}">
                <a16:creationId xmlns:a16="http://schemas.microsoft.com/office/drawing/2014/main" id="{27F5BBDA-C044-4CAD-A7FE-DA82C23B4BD7}"/>
              </a:ext>
            </a:extLst>
          </p:cNvPr>
          <p:cNvSpPr/>
          <p:nvPr/>
        </p:nvSpPr>
        <p:spPr bwMode="auto">
          <a:xfrm>
            <a:off x="6486152" y="2615689"/>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361" name="Straight Connector 360">
            <a:extLst>
              <a:ext uri="{FF2B5EF4-FFF2-40B4-BE49-F238E27FC236}">
                <a16:creationId xmlns:a16="http://schemas.microsoft.com/office/drawing/2014/main" id="{7D40AE80-BA51-418F-8AEE-F0FEDDD3FCB2}"/>
              </a:ext>
            </a:extLst>
          </p:cNvPr>
          <p:cNvCxnSpPr>
            <a:cxnSpLocks/>
            <a:endCxn id="360" idx="4"/>
          </p:cNvCxnSpPr>
          <p:nvPr/>
        </p:nvCxnSpPr>
        <p:spPr>
          <a:xfrm flipH="1" flipV="1">
            <a:off x="6522728" y="2688841"/>
            <a:ext cx="2940" cy="426398"/>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87AA072D-8564-443C-9513-EC0D6ABBE4BA}"/>
              </a:ext>
            </a:extLst>
          </p:cNvPr>
          <p:cNvCxnSpPr>
            <a:cxnSpLocks/>
          </p:cNvCxnSpPr>
          <p:nvPr/>
        </p:nvCxnSpPr>
        <p:spPr>
          <a:xfrm flipV="1">
            <a:off x="6526925" y="3095128"/>
            <a:ext cx="1" cy="321733"/>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363" name="Graphic 362" descr="Wrench">
            <a:extLst>
              <a:ext uri="{FF2B5EF4-FFF2-40B4-BE49-F238E27FC236}">
                <a16:creationId xmlns:a16="http://schemas.microsoft.com/office/drawing/2014/main" id="{B94BA8BE-5E63-447A-8AC2-C2BD37198B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1603" y="4402906"/>
            <a:ext cx="182880" cy="182880"/>
          </a:xfrm>
          <a:prstGeom prst="rect">
            <a:avLst/>
          </a:prstGeom>
        </p:spPr>
      </p:pic>
      <p:cxnSp>
        <p:nvCxnSpPr>
          <p:cNvPr id="364" name="Straight Connector 363">
            <a:extLst>
              <a:ext uri="{FF2B5EF4-FFF2-40B4-BE49-F238E27FC236}">
                <a16:creationId xmlns:a16="http://schemas.microsoft.com/office/drawing/2014/main" id="{B7BB8F84-E345-40C2-AD95-D2AE63CD9B41}"/>
              </a:ext>
            </a:extLst>
          </p:cNvPr>
          <p:cNvCxnSpPr>
            <a:cxnSpLocks/>
          </p:cNvCxnSpPr>
          <p:nvPr/>
        </p:nvCxnSpPr>
        <p:spPr>
          <a:xfrm flipH="1" flipV="1">
            <a:off x="3306963" y="3060394"/>
            <a:ext cx="0" cy="249004"/>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65" name="Oval 364">
            <a:extLst>
              <a:ext uri="{FF2B5EF4-FFF2-40B4-BE49-F238E27FC236}">
                <a16:creationId xmlns:a16="http://schemas.microsoft.com/office/drawing/2014/main" id="{32E944D4-B9DD-4EB7-BFA2-38A54441423F}"/>
              </a:ext>
            </a:extLst>
          </p:cNvPr>
          <p:cNvSpPr/>
          <p:nvPr/>
        </p:nvSpPr>
        <p:spPr bwMode="auto">
          <a:xfrm>
            <a:off x="3852379" y="2552746"/>
            <a:ext cx="73152" cy="7315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sp>
        <p:nvSpPr>
          <p:cNvPr id="366" name="Rectangle 365">
            <a:extLst>
              <a:ext uri="{FF2B5EF4-FFF2-40B4-BE49-F238E27FC236}">
                <a16:creationId xmlns:a16="http://schemas.microsoft.com/office/drawing/2014/main" id="{2E4BFCE4-4D85-4C9B-AA0C-6967B19E26CD}"/>
              </a:ext>
            </a:extLst>
          </p:cNvPr>
          <p:cNvSpPr/>
          <p:nvPr/>
        </p:nvSpPr>
        <p:spPr>
          <a:xfrm>
            <a:off x="3191377" y="3238514"/>
            <a:ext cx="694164" cy="307777"/>
          </a:xfrm>
          <a:prstGeom prst="rect">
            <a:avLst/>
          </a:prstGeom>
          <a:noFill/>
        </p:spPr>
        <p:txBody>
          <a:bodyPr wrap="square" lIns="0" tIns="0" rIns="4572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Plan workshop </a:t>
            </a:r>
          </a:p>
        </p:txBody>
      </p:sp>
      <p:cxnSp>
        <p:nvCxnSpPr>
          <p:cNvPr id="367" name="Straight Connector 366">
            <a:extLst>
              <a:ext uri="{FF2B5EF4-FFF2-40B4-BE49-F238E27FC236}">
                <a16:creationId xmlns:a16="http://schemas.microsoft.com/office/drawing/2014/main" id="{5593EEE6-23EF-4C1B-9C62-FAA3AA46994D}"/>
              </a:ext>
            </a:extLst>
          </p:cNvPr>
          <p:cNvCxnSpPr>
            <a:cxnSpLocks/>
          </p:cNvCxnSpPr>
          <p:nvPr/>
        </p:nvCxnSpPr>
        <p:spPr>
          <a:xfrm flipH="1" flipV="1">
            <a:off x="3885924" y="2598327"/>
            <a:ext cx="4267" cy="945932"/>
          </a:xfrm>
          <a:prstGeom prst="line">
            <a:avLst/>
          </a:prstGeom>
          <a:ln w="6350">
            <a:solidFill>
              <a:schemeClr val="tx1">
                <a:lumMod val="50000"/>
                <a:lumOff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68" name="Rectangle 367">
            <a:extLst>
              <a:ext uri="{FF2B5EF4-FFF2-40B4-BE49-F238E27FC236}">
                <a16:creationId xmlns:a16="http://schemas.microsoft.com/office/drawing/2014/main" id="{14DBA328-073D-4804-9BF9-A4B45A5F5CA3}"/>
              </a:ext>
            </a:extLst>
          </p:cNvPr>
          <p:cNvSpPr/>
          <p:nvPr/>
        </p:nvSpPr>
        <p:spPr>
          <a:xfrm>
            <a:off x="4349298" y="1817287"/>
            <a:ext cx="894125" cy="461665"/>
          </a:xfrm>
          <a:prstGeom prst="rect">
            <a:avLst/>
          </a:prstGeom>
          <a:noFill/>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Digital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estate rationalization</a:t>
            </a:r>
          </a:p>
        </p:txBody>
      </p:sp>
      <p:sp>
        <p:nvSpPr>
          <p:cNvPr id="369" name="Oval 368">
            <a:extLst>
              <a:ext uri="{FF2B5EF4-FFF2-40B4-BE49-F238E27FC236}">
                <a16:creationId xmlns:a16="http://schemas.microsoft.com/office/drawing/2014/main" id="{0FF2F57C-F187-48E1-80F8-18B2A953B547}"/>
              </a:ext>
            </a:extLst>
          </p:cNvPr>
          <p:cNvSpPr/>
          <p:nvPr/>
        </p:nvSpPr>
        <p:spPr bwMode="auto">
          <a:xfrm>
            <a:off x="4313660" y="2509900"/>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370" name="Straight Connector 369">
            <a:extLst>
              <a:ext uri="{FF2B5EF4-FFF2-40B4-BE49-F238E27FC236}">
                <a16:creationId xmlns:a16="http://schemas.microsoft.com/office/drawing/2014/main" id="{8389159E-AC3D-4903-B0E7-B7C9E3A5EC59}"/>
              </a:ext>
            </a:extLst>
          </p:cNvPr>
          <p:cNvCxnSpPr>
            <a:cxnSpLocks/>
          </p:cNvCxnSpPr>
          <p:nvPr/>
        </p:nvCxnSpPr>
        <p:spPr>
          <a:xfrm flipH="1" flipV="1">
            <a:off x="4347301" y="2069230"/>
            <a:ext cx="1699" cy="440671"/>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5C231B2D-74CF-4F8B-A2F4-86E1A22527EF}"/>
              </a:ext>
            </a:extLst>
          </p:cNvPr>
          <p:cNvCxnSpPr>
            <a:cxnSpLocks/>
          </p:cNvCxnSpPr>
          <p:nvPr/>
        </p:nvCxnSpPr>
        <p:spPr>
          <a:xfrm flipV="1">
            <a:off x="4347301" y="1858865"/>
            <a:ext cx="0" cy="274320"/>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76" name="Rectangle 375">
            <a:extLst>
              <a:ext uri="{FF2B5EF4-FFF2-40B4-BE49-F238E27FC236}">
                <a16:creationId xmlns:a16="http://schemas.microsoft.com/office/drawing/2014/main" id="{92C5EF96-3733-4D3A-A4C9-AB564B368385}"/>
              </a:ext>
            </a:extLst>
          </p:cNvPr>
          <p:cNvSpPr/>
          <p:nvPr/>
        </p:nvSpPr>
        <p:spPr>
          <a:xfrm>
            <a:off x="6873979" y="1919326"/>
            <a:ext cx="780020" cy="338554"/>
          </a:xfrm>
          <a:prstGeom prst="rect">
            <a:avLst/>
          </a:prstGeom>
          <a:noFill/>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SMART assessment</a:t>
            </a:r>
            <a:r>
              <a:rPr kumimoji="0" lang="en-US" sz="1200" b="1" i="0" u="none" strike="noStrike" kern="1200" cap="none" spc="0" normalizeH="0" baseline="0" noProof="0">
                <a:ln>
                  <a:noFill/>
                </a:ln>
                <a:solidFill>
                  <a:srgbClr val="505050"/>
                </a:solidFill>
                <a:effectLst/>
                <a:uLnTx/>
                <a:uFillTx/>
                <a:latin typeface="Segoe UI Semibold"/>
                <a:ea typeface="+mn-ea"/>
                <a:cs typeface="+mn-cs"/>
              </a:rPr>
              <a:t>*</a:t>
            </a:r>
            <a:endParaRPr kumimoji="0" lang="en-US" sz="1000" b="1" i="0" u="none" strike="noStrike" kern="1200" cap="none" spc="0" normalizeH="0" baseline="0" noProof="0">
              <a:ln>
                <a:noFill/>
              </a:ln>
              <a:solidFill>
                <a:srgbClr val="505050"/>
              </a:solidFill>
              <a:effectLst/>
              <a:uLnTx/>
              <a:uFillTx/>
              <a:latin typeface="Segoe UI Semibold"/>
              <a:ea typeface="+mn-ea"/>
              <a:cs typeface="+mn-cs"/>
            </a:endParaRPr>
          </a:p>
        </p:txBody>
      </p:sp>
      <p:sp>
        <p:nvSpPr>
          <p:cNvPr id="377" name="Oval 376">
            <a:extLst>
              <a:ext uri="{FF2B5EF4-FFF2-40B4-BE49-F238E27FC236}">
                <a16:creationId xmlns:a16="http://schemas.microsoft.com/office/drawing/2014/main" id="{6F2EDEE6-1E67-4291-BEFE-80F92A25A76F}"/>
              </a:ext>
            </a:extLst>
          </p:cNvPr>
          <p:cNvSpPr/>
          <p:nvPr/>
        </p:nvSpPr>
        <p:spPr bwMode="auto">
          <a:xfrm>
            <a:off x="6843556" y="2655382"/>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378" name="Straight Connector 377">
            <a:extLst>
              <a:ext uri="{FF2B5EF4-FFF2-40B4-BE49-F238E27FC236}">
                <a16:creationId xmlns:a16="http://schemas.microsoft.com/office/drawing/2014/main" id="{B03F5F58-B461-4462-B9EE-4E53894E6766}"/>
              </a:ext>
            </a:extLst>
          </p:cNvPr>
          <p:cNvCxnSpPr>
            <a:cxnSpLocks/>
            <a:stCxn id="377" idx="0"/>
          </p:cNvCxnSpPr>
          <p:nvPr/>
        </p:nvCxnSpPr>
        <p:spPr>
          <a:xfrm flipH="1" flipV="1">
            <a:off x="6867690" y="2048352"/>
            <a:ext cx="12442" cy="607030"/>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13969FB7-794C-4AF8-BE71-6EC43E6B7FF3}"/>
              </a:ext>
            </a:extLst>
          </p:cNvPr>
          <p:cNvCxnSpPr>
            <a:cxnSpLocks/>
          </p:cNvCxnSpPr>
          <p:nvPr/>
        </p:nvCxnSpPr>
        <p:spPr>
          <a:xfrm flipH="1" flipV="1">
            <a:off x="6865327" y="1961339"/>
            <a:ext cx="6391" cy="274320"/>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0" name="Rectangle 379">
            <a:extLst>
              <a:ext uri="{FF2B5EF4-FFF2-40B4-BE49-F238E27FC236}">
                <a16:creationId xmlns:a16="http://schemas.microsoft.com/office/drawing/2014/main" id="{A75D431A-6D0D-40EE-88B4-1E088A68AC69}"/>
              </a:ext>
            </a:extLst>
          </p:cNvPr>
          <p:cNvSpPr/>
          <p:nvPr/>
        </p:nvSpPr>
        <p:spPr>
          <a:xfrm>
            <a:off x="6756439" y="2930186"/>
            <a:ext cx="889427" cy="338554"/>
          </a:xfrm>
          <a:prstGeom prst="rect">
            <a:avLst/>
          </a:prstGeom>
          <a:ln>
            <a:noFill/>
          </a:ln>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Migration workshop</a:t>
            </a:r>
            <a:r>
              <a:rPr kumimoji="0" lang="en-US" sz="1200" b="0" i="0" u="none" strike="noStrike" kern="1200" cap="none" spc="0" normalizeH="0" baseline="0" noProof="0">
                <a:ln>
                  <a:noFill/>
                </a:ln>
                <a:solidFill>
                  <a:srgbClr val="0078D4"/>
                </a:solidFill>
                <a:effectLst/>
                <a:uLnTx/>
                <a:uFillTx/>
                <a:latin typeface="Segoe UI Semibold"/>
                <a:ea typeface="+mn-ea"/>
                <a:cs typeface="+mn-cs"/>
              </a:rPr>
              <a:t>*</a:t>
            </a:r>
            <a:endParaRPr kumimoji="0" lang="en-US" sz="1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81" name="Oval 380">
            <a:extLst>
              <a:ext uri="{FF2B5EF4-FFF2-40B4-BE49-F238E27FC236}">
                <a16:creationId xmlns:a16="http://schemas.microsoft.com/office/drawing/2014/main" id="{AF9F6BC7-F77F-4390-B268-5B1E6754EF70}"/>
              </a:ext>
            </a:extLst>
          </p:cNvPr>
          <p:cNvSpPr/>
          <p:nvPr/>
        </p:nvSpPr>
        <p:spPr bwMode="auto">
          <a:xfrm>
            <a:off x="7667757" y="2726431"/>
            <a:ext cx="73152" cy="7315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382" name="Straight Connector 381">
            <a:extLst>
              <a:ext uri="{FF2B5EF4-FFF2-40B4-BE49-F238E27FC236}">
                <a16:creationId xmlns:a16="http://schemas.microsoft.com/office/drawing/2014/main" id="{39C528B0-9321-44E6-89F6-9AE3A7C7CA2D}"/>
              </a:ext>
            </a:extLst>
          </p:cNvPr>
          <p:cNvCxnSpPr>
            <a:cxnSpLocks/>
            <a:endCxn id="381" idx="4"/>
          </p:cNvCxnSpPr>
          <p:nvPr/>
        </p:nvCxnSpPr>
        <p:spPr>
          <a:xfrm flipV="1">
            <a:off x="7704333" y="2799583"/>
            <a:ext cx="0" cy="365760"/>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84" name="Rectangle 383">
            <a:extLst>
              <a:ext uri="{FF2B5EF4-FFF2-40B4-BE49-F238E27FC236}">
                <a16:creationId xmlns:a16="http://schemas.microsoft.com/office/drawing/2014/main" id="{F631730F-F267-4C0F-B1C3-33B5AC766844}"/>
              </a:ext>
            </a:extLst>
          </p:cNvPr>
          <p:cNvSpPr/>
          <p:nvPr/>
        </p:nvSpPr>
        <p:spPr>
          <a:xfrm>
            <a:off x="8058879" y="2012284"/>
            <a:ext cx="755299" cy="461665"/>
          </a:xfrm>
          <a:prstGeom prst="rect">
            <a:avLst/>
          </a:prstGeom>
          <a:noFill/>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Review best practices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and scope</a:t>
            </a:r>
          </a:p>
        </p:txBody>
      </p:sp>
      <p:sp>
        <p:nvSpPr>
          <p:cNvPr id="385" name="Oval 384">
            <a:extLst>
              <a:ext uri="{FF2B5EF4-FFF2-40B4-BE49-F238E27FC236}">
                <a16:creationId xmlns:a16="http://schemas.microsoft.com/office/drawing/2014/main" id="{9BCF88ED-4DCB-41BE-8C5F-D4845A122E13}"/>
              </a:ext>
            </a:extLst>
          </p:cNvPr>
          <p:cNvSpPr/>
          <p:nvPr/>
        </p:nvSpPr>
        <p:spPr bwMode="auto">
          <a:xfrm>
            <a:off x="8028456" y="2748340"/>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386" name="Straight Connector 385">
            <a:extLst>
              <a:ext uri="{FF2B5EF4-FFF2-40B4-BE49-F238E27FC236}">
                <a16:creationId xmlns:a16="http://schemas.microsoft.com/office/drawing/2014/main" id="{F6749510-54B9-44A8-A153-91AB8877859C}"/>
              </a:ext>
            </a:extLst>
          </p:cNvPr>
          <p:cNvCxnSpPr>
            <a:cxnSpLocks/>
          </p:cNvCxnSpPr>
          <p:nvPr/>
        </p:nvCxnSpPr>
        <p:spPr>
          <a:xfrm flipH="1" flipV="1">
            <a:off x="8050227" y="2054297"/>
            <a:ext cx="6391" cy="412408"/>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1E14CCCE-FB14-4325-9D60-BC50BC79682D}"/>
              </a:ext>
            </a:extLst>
          </p:cNvPr>
          <p:cNvCxnSpPr>
            <a:cxnSpLocks/>
          </p:cNvCxnSpPr>
          <p:nvPr/>
        </p:nvCxnSpPr>
        <p:spPr>
          <a:xfrm flipH="1" flipV="1">
            <a:off x="8053006" y="2168239"/>
            <a:ext cx="12442" cy="607030"/>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9BDAB3EC-0825-4F90-9C50-BE6AB05D9577}"/>
              </a:ext>
            </a:extLst>
          </p:cNvPr>
          <p:cNvSpPr/>
          <p:nvPr/>
        </p:nvSpPr>
        <p:spPr>
          <a:xfrm>
            <a:off x="7781692" y="3042782"/>
            <a:ext cx="889427" cy="307777"/>
          </a:xfrm>
          <a:prstGeom prst="rect">
            <a:avLst/>
          </a:prstGeom>
          <a:ln>
            <a:noFill/>
          </a:ln>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Governance workshop</a:t>
            </a:r>
          </a:p>
        </p:txBody>
      </p:sp>
      <p:sp>
        <p:nvSpPr>
          <p:cNvPr id="390" name="Oval 389">
            <a:extLst>
              <a:ext uri="{FF2B5EF4-FFF2-40B4-BE49-F238E27FC236}">
                <a16:creationId xmlns:a16="http://schemas.microsoft.com/office/drawing/2014/main" id="{5DF5CEF5-4F45-4BED-A505-B3F2EACBE273}"/>
              </a:ext>
            </a:extLst>
          </p:cNvPr>
          <p:cNvSpPr/>
          <p:nvPr/>
        </p:nvSpPr>
        <p:spPr bwMode="auto">
          <a:xfrm>
            <a:off x="8693010" y="2839027"/>
            <a:ext cx="73152" cy="7315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391" name="Straight Connector 390">
            <a:extLst>
              <a:ext uri="{FF2B5EF4-FFF2-40B4-BE49-F238E27FC236}">
                <a16:creationId xmlns:a16="http://schemas.microsoft.com/office/drawing/2014/main" id="{EE774E3B-7E84-40A6-A498-D539D913969E}"/>
              </a:ext>
            </a:extLst>
          </p:cNvPr>
          <p:cNvCxnSpPr>
            <a:cxnSpLocks/>
            <a:endCxn id="390" idx="4"/>
          </p:cNvCxnSpPr>
          <p:nvPr/>
        </p:nvCxnSpPr>
        <p:spPr>
          <a:xfrm flipV="1">
            <a:off x="8729586" y="2912179"/>
            <a:ext cx="0" cy="365760"/>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392" name="Graphic 391" descr="Line arrow Rotate left">
            <a:extLst>
              <a:ext uri="{FF2B5EF4-FFF2-40B4-BE49-F238E27FC236}">
                <a16:creationId xmlns:a16="http://schemas.microsoft.com/office/drawing/2014/main" id="{7034B0B3-4BE3-4FA8-825E-0F5B314584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5147" y="3025783"/>
            <a:ext cx="274320" cy="274320"/>
          </a:xfrm>
          <a:prstGeom prst="rect">
            <a:avLst/>
          </a:prstGeom>
        </p:spPr>
      </p:pic>
      <p:pic>
        <p:nvPicPr>
          <p:cNvPr id="397" name="Graphic 396" descr="Line arrow Rotate left">
            <a:extLst>
              <a:ext uri="{FF2B5EF4-FFF2-40B4-BE49-F238E27FC236}">
                <a16:creationId xmlns:a16="http://schemas.microsoft.com/office/drawing/2014/main" id="{C70C5867-E0BC-42C1-925F-FF4E012333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93010" y="2126838"/>
            <a:ext cx="274320" cy="274320"/>
          </a:xfrm>
          <a:prstGeom prst="rect">
            <a:avLst/>
          </a:prstGeom>
        </p:spPr>
      </p:pic>
      <p:sp>
        <p:nvSpPr>
          <p:cNvPr id="398" name="Rectangle 397">
            <a:extLst>
              <a:ext uri="{FF2B5EF4-FFF2-40B4-BE49-F238E27FC236}">
                <a16:creationId xmlns:a16="http://schemas.microsoft.com/office/drawing/2014/main" id="{8ED93FF5-065C-4174-A3C2-4F4CBC8D95E6}"/>
              </a:ext>
            </a:extLst>
          </p:cNvPr>
          <p:cNvSpPr/>
          <p:nvPr/>
        </p:nvSpPr>
        <p:spPr>
          <a:xfrm>
            <a:off x="9145518" y="2251317"/>
            <a:ext cx="901222" cy="461665"/>
          </a:xfrm>
          <a:prstGeom prst="rect">
            <a:avLst/>
          </a:prstGeom>
          <a:noFill/>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Governance baseline review</a:t>
            </a:r>
          </a:p>
        </p:txBody>
      </p:sp>
      <p:sp>
        <p:nvSpPr>
          <p:cNvPr id="399" name="Oval 398">
            <a:extLst>
              <a:ext uri="{FF2B5EF4-FFF2-40B4-BE49-F238E27FC236}">
                <a16:creationId xmlns:a16="http://schemas.microsoft.com/office/drawing/2014/main" id="{2994D6DD-FED9-4D93-BF6B-742D5E614C60}"/>
              </a:ext>
            </a:extLst>
          </p:cNvPr>
          <p:cNvSpPr/>
          <p:nvPr/>
        </p:nvSpPr>
        <p:spPr bwMode="auto">
          <a:xfrm>
            <a:off x="9109879" y="2866110"/>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400" name="Straight Connector 399">
            <a:extLst>
              <a:ext uri="{FF2B5EF4-FFF2-40B4-BE49-F238E27FC236}">
                <a16:creationId xmlns:a16="http://schemas.microsoft.com/office/drawing/2014/main" id="{B0584F75-B212-4DF9-A6CB-627502B275CC}"/>
              </a:ext>
            </a:extLst>
          </p:cNvPr>
          <p:cNvCxnSpPr>
            <a:cxnSpLocks/>
          </p:cNvCxnSpPr>
          <p:nvPr/>
        </p:nvCxnSpPr>
        <p:spPr>
          <a:xfrm flipH="1" flipV="1">
            <a:off x="9143520" y="2425440"/>
            <a:ext cx="1699" cy="440671"/>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77D19E86-9B1D-4106-B9A2-1B9DB439853D}"/>
              </a:ext>
            </a:extLst>
          </p:cNvPr>
          <p:cNvCxnSpPr>
            <a:cxnSpLocks/>
          </p:cNvCxnSpPr>
          <p:nvPr/>
        </p:nvCxnSpPr>
        <p:spPr>
          <a:xfrm flipH="1" flipV="1">
            <a:off x="9143520" y="2285798"/>
            <a:ext cx="0" cy="249004"/>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06" name="Rectangle 405">
            <a:extLst>
              <a:ext uri="{FF2B5EF4-FFF2-40B4-BE49-F238E27FC236}">
                <a16:creationId xmlns:a16="http://schemas.microsoft.com/office/drawing/2014/main" id="{B63E0AA9-0472-40F8-B76E-63B4409BD558}"/>
              </a:ext>
            </a:extLst>
          </p:cNvPr>
          <p:cNvSpPr/>
          <p:nvPr/>
        </p:nvSpPr>
        <p:spPr>
          <a:xfrm>
            <a:off x="8789549" y="3126325"/>
            <a:ext cx="889427" cy="461665"/>
          </a:xfrm>
          <a:prstGeom prst="rect">
            <a:avLst/>
          </a:prstGeom>
          <a:ln>
            <a:noFill/>
          </a:ln>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Deploy Governance MVP</a:t>
            </a:r>
          </a:p>
        </p:txBody>
      </p:sp>
      <p:sp>
        <p:nvSpPr>
          <p:cNvPr id="407" name="Oval 406">
            <a:extLst>
              <a:ext uri="{FF2B5EF4-FFF2-40B4-BE49-F238E27FC236}">
                <a16:creationId xmlns:a16="http://schemas.microsoft.com/office/drawing/2014/main" id="{2421CF6E-AB80-45DB-9788-3A2821D251B7}"/>
              </a:ext>
            </a:extLst>
          </p:cNvPr>
          <p:cNvSpPr/>
          <p:nvPr/>
        </p:nvSpPr>
        <p:spPr bwMode="auto">
          <a:xfrm>
            <a:off x="9700867" y="2922570"/>
            <a:ext cx="73152" cy="7315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408" name="Straight Connector 407">
            <a:extLst>
              <a:ext uri="{FF2B5EF4-FFF2-40B4-BE49-F238E27FC236}">
                <a16:creationId xmlns:a16="http://schemas.microsoft.com/office/drawing/2014/main" id="{7BC6F554-1113-4632-A849-25FE0E22BE50}"/>
              </a:ext>
            </a:extLst>
          </p:cNvPr>
          <p:cNvCxnSpPr>
            <a:cxnSpLocks/>
            <a:endCxn id="407" idx="4"/>
          </p:cNvCxnSpPr>
          <p:nvPr/>
        </p:nvCxnSpPr>
        <p:spPr>
          <a:xfrm flipV="1">
            <a:off x="9737443" y="2995722"/>
            <a:ext cx="0" cy="365760"/>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409" name="Graphic 408" descr="Wrench">
            <a:extLst>
              <a:ext uri="{FF2B5EF4-FFF2-40B4-BE49-F238E27FC236}">
                <a16:creationId xmlns:a16="http://schemas.microsoft.com/office/drawing/2014/main" id="{40A13B06-FE1D-42DD-946D-B5986D3264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2351" y="4025425"/>
            <a:ext cx="182880" cy="182880"/>
          </a:xfrm>
          <a:prstGeom prst="rect">
            <a:avLst/>
          </a:prstGeom>
        </p:spPr>
      </p:pic>
      <p:grpSp>
        <p:nvGrpSpPr>
          <p:cNvPr id="10" name="Group 9">
            <a:extLst>
              <a:ext uri="{FF2B5EF4-FFF2-40B4-BE49-F238E27FC236}">
                <a16:creationId xmlns:a16="http://schemas.microsoft.com/office/drawing/2014/main" id="{3F950711-DB71-4E08-878E-4B57A93F7B7D}"/>
              </a:ext>
            </a:extLst>
          </p:cNvPr>
          <p:cNvGrpSpPr/>
          <p:nvPr/>
        </p:nvGrpSpPr>
        <p:grpSpPr>
          <a:xfrm>
            <a:off x="5101465" y="6530194"/>
            <a:ext cx="7053391" cy="299902"/>
            <a:chOff x="5101465" y="6530194"/>
            <a:chExt cx="7053391" cy="299902"/>
          </a:xfrm>
        </p:grpSpPr>
        <p:sp>
          <p:nvSpPr>
            <p:cNvPr id="663" name="Rectangle 3">
              <a:extLst>
                <a:ext uri="{FF2B5EF4-FFF2-40B4-BE49-F238E27FC236}">
                  <a16:creationId xmlns:a16="http://schemas.microsoft.com/office/drawing/2014/main" id="{2294E359-C74F-4E36-B5DC-9030688DECD2}"/>
                </a:ext>
              </a:extLst>
            </p:cNvPr>
            <p:cNvSpPr/>
            <p:nvPr/>
          </p:nvSpPr>
          <p:spPr bwMode="auto">
            <a:xfrm>
              <a:off x="5101465" y="6535540"/>
              <a:ext cx="7053391" cy="294556"/>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KEY</a:t>
              </a:r>
            </a:p>
          </p:txBody>
        </p:sp>
        <p:grpSp>
          <p:nvGrpSpPr>
            <p:cNvPr id="664" name="Group 663">
              <a:extLst>
                <a:ext uri="{FF2B5EF4-FFF2-40B4-BE49-F238E27FC236}">
                  <a16:creationId xmlns:a16="http://schemas.microsoft.com/office/drawing/2014/main" id="{7D534FC3-2B56-4AAE-8D1B-27523529A6BA}"/>
                </a:ext>
              </a:extLst>
            </p:cNvPr>
            <p:cNvGrpSpPr/>
            <p:nvPr/>
          </p:nvGrpSpPr>
          <p:grpSpPr>
            <a:xfrm>
              <a:off x="9395524" y="6609244"/>
              <a:ext cx="980094" cy="138499"/>
              <a:chOff x="9021560" y="1682494"/>
              <a:chExt cx="980094" cy="138499"/>
            </a:xfrm>
          </p:grpSpPr>
          <p:sp>
            <p:nvSpPr>
              <p:cNvPr id="665" name="Rectangle 230">
                <a:extLst>
                  <a:ext uri="{FF2B5EF4-FFF2-40B4-BE49-F238E27FC236}">
                    <a16:creationId xmlns:a16="http://schemas.microsoft.com/office/drawing/2014/main" id="{558FC8B4-C889-4E0F-BF1F-7748B04C5A7F}"/>
                  </a:ext>
                </a:extLst>
              </p:cNvPr>
              <p:cNvSpPr/>
              <p:nvPr/>
            </p:nvSpPr>
            <p:spPr>
              <a:xfrm>
                <a:off x="9368197" y="1682494"/>
                <a:ext cx="633457" cy="138499"/>
              </a:xfrm>
              <a:prstGeom prst="rect">
                <a:avLst/>
              </a:prstGeom>
            </p:spPr>
            <p:txBody>
              <a:bodyPr wrap="squar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Milestones</a:t>
                </a:r>
              </a:p>
            </p:txBody>
          </p:sp>
          <p:grpSp>
            <p:nvGrpSpPr>
              <p:cNvPr id="666" name="Group 665">
                <a:extLst>
                  <a:ext uri="{FF2B5EF4-FFF2-40B4-BE49-F238E27FC236}">
                    <a16:creationId xmlns:a16="http://schemas.microsoft.com/office/drawing/2014/main" id="{1106ABB5-E932-423E-9BCD-4C6AF837229F}"/>
                  </a:ext>
                </a:extLst>
              </p:cNvPr>
              <p:cNvGrpSpPr/>
              <p:nvPr/>
            </p:nvGrpSpPr>
            <p:grpSpPr>
              <a:xfrm>
                <a:off x="9021560" y="1725373"/>
                <a:ext cx="277409" cy="73152"/>
                <a:chOff x="10588740" y="1734754"/>
                <a:chExt cx="277409" cy="73152"/>
              </a:xfrm>
            </p:grpSpPr>
            <p:cxnSp>
              <p:nvCxnSpPr>
                <p:cNvPr id="667" name="Straight Connector 666">
                  <a:extLst>
                    <a:ext uri="{FF2B5EF4-FFF2-40B4-BE49-F238E27FC236}">
                      <a16:creationId xmlns:a16="http://schemas.microsoft.com/office/drawing/2014/main" id="{3ED3C77A-312C-4A40-A8F3-2FCC0E66034B}"/>
                    </a:ext>
                  </a:extLst>
                </p:cNvPr>
                <p:cNvCxnSpPr>
                  <a:cxnSpLocks/>
                </p:cNvCxnSpPr>
                <p:nvPr/>
              </p:nvCxnSpPr>
              <p:spPr>
                <a:xfrm>
                  <a:off x="10662033" y="1774974"/>
                  <a:ext cx="204116" cy="0"/>
                </a:xfrm>
                <a:prstGeom prst="line">
                  <a:avLst/>
                </a:prstGeom>
                <a:ln w="6350">
                  <a:solidFill>
                    <a:schemeClr val="accent1"/>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sp>
              <p:nvSpPr>
                <p:cNvPr id="668" name="Oval 667">
                  <a:extLst>
                    <a:ext uri="{FF2B5EF4-FFF2-40B4-BE49-F238E27FC236}">
                      <a16:creationId xmlns:a16="http://schemas.microsoft.com/office/drawing/2014/main" id="{310C8021-DBF2-4733-B271-F841AD1CBBE2}"/>
                    </a:ext>
                  </a:extLst>
                </p:cNvPr>
                <p:cNvSpPr/>
                <p:nvPr/>
              </p:nvSpPr>
              <p:spPr bwMode="auto">
                <a:xfrm rot="16200000">
                  <a:off x="10588740" y="1734754"/>
                  <a:ext cx="73152" cy="73152"/>
                </a:xfrm>
                <a:prstGeom prst="ellipse">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grpSp>
        </p:grpSp>
        <p:grpSp>
          <p:nvGrpSpPr>
            <p:cNvPr id="669" name="Group 668">
              <a:extLst>
                <a:ext uri="{FF2B5EF4-FFF2-40B4-BE49-F238E27FC236}">
                  <a16:creationId xmlns:a16="http://schemas.microsoft.com/office/drawing/2014/main" id="{1053EF6A-5564-4772-AFD1-B1D706766B9E}"/>
                </a:ext>
              </a:extLst>
            </p:cNvPr>
            <p:cNvGrpSpPr/>
            <p:nvPr/>
          </p:nvGrpSpPr>
          <p:grpSpPr>
            <a:xfrm>
              <a:off x="10446624" y="6628294"/>
              <a:ext cx="803656" cy="138499"/>
              <a:chOff x="10816844" y="1699336"/>
              <a:chExt cx="803656" cy="138499"/>
            </a:xfrm>
          </p:grpSpPr>
          <p:sp>
            <p:nvSpPr>
              <p:cNvPr id="670" name="Rectangle 230">
                <a:extLst>
                  <a:ext uri="{FF2B5EF4-FFF2-40B4-BE49-F238E27FC236}">
                    <a16:creationId xmlns:a16="http://schemas.microsoft.com/office/drawing/2014/main" id="{7317603D-8B3A-4F37-96B3-685BD3E85892}"/>
                  </a:ext>
                </a:extLst>
              </p:cNvPr>
              <p:cNvSpPr/>
              <p:nvPr/>
            </p:nvSpPr>
            <p:spPr>
              <a:xfrm>
                <a:off x="11167546" y="1699336"/>
                <a:ext cx="452954" cy="138499"/>
              </a:xfrm>
              <a:prstGeom prst="rect">
                <a:avLst/>
              </a:prstGeom>
            </p:spPr>
            <p:txBody>
              <a:bodyPr wrap="squar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Segoe UI" pitchFamily="34" charset="0"/>
                    <a:cs typeface="Segoe UI" pitchFamily="34" charset="0"/>
                  </a:rPr>
                  <a:t>Action</a:t>
                </a:r>
              </a:p>
            </p:txBody>
          </p:sp>
          <p:cxnSp>
            <p:nvCxnSpPr>
              <p:cNvPr id="671" name="Straight Connector 670">
                <a:extLst>
                  <a:ext uri="{FF2B5EF4-FFF2-40B4-BE49-F238E27FC236}">
                    <a16:creationId xmlns:a16="http://schemas.microsoft.com/office/drawing/2014/main" id="{AE8A6088-5DD4-4F2E-890A-F6CF72DAA75B}"/>
                  </a:ext>
                </a:extLst>
              </p:cNvPr>
              <p:cNvCxnSpPr>
                <a:cxnSpLocks/>
              </p:cNvCxnSpPr>
              <p:nvPr/>
            </p:nvCxnSpPr>
            <p:spPr>
              <a:xfrm>
                <a:off x="11005344" y="1777672"/>
                <a:ext cx="88909" cy="0"/>
              </a:xfrm>
              <a:prstGeom prst="line">
                <a:avLst/>
              </a:prstGeom>
              <a:ln w="6350">
                <a:solidFill>
                  <a:schemeClr val="accent5"/>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9B296E51-F990-469A-9AFC-325820CACB83}"/>
                  </a:ext>
                </a:extLst>
              </p:cNvPr>
              <p:cNvCxnSpPr>
                <a:cxnSpLocks/>
              </p:cNvCxnSpPr>
              <p:nvPr/>
            </p:nvCxnSpPr>
            <p:spPr>
              <a:xfrm flipH="1" flipV="1">
                <a:off x="10816844" y="1780621"/>
                <a:ext cx="183603" cy="0"/>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7" name="Group 1156">
              <a:extLst>
                <a:ext uri="{FF2B5EF4-FFF2-40B4-BE49-F238E27FC236}">
                  <a16:creationId xmlns:a16="http://schemas.microsoft.com/office/drawing/2014/main" id="{328B2777-C100-49B7-BDFC-AD5F9BFEBCBA}"/>
                </a:ext>
              </a:extLst>
            </p:cNvPr>
            <p:cNvGrpSpPr/>
            <p:nvPr/>
          </p:nvGrpSpPr>
          <p:grpSpPr>
            <a:xfrm>
              <a:off x="6502709" y="6598480"/>
              <a:ext cx="892441" cy="182880"/>
              <a:chOff x="5239095" y="913206"/>
              <a:chExt cx="892441" cy="182880"/>
            </a:xfrm>
          </p:grpSpPr>
          <p:pic>
            <p:nvPicPr>
              <p:cNvPr id="285" name="Graphic 284" descr="Checklist">
                <a:extLst>
                  <a:ext uri="{FF2B5EF4-FFF2-40B4-BE49-F238E27FC236}">
                    <a16:creationId xmlns:a16="http://schemas.microsoft.com/office/drawing/2014/main" id="{DD2E0E4F-3B07-45A2-97D2-F92386C8EE37}"/>
                  </a:ext>
                </a:extLst>
              </p:cNvPr>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5239095" y="913206"/>
                <a:ext cx="182880" cy="182880"/>
              </a:xfrm>
              <a:prstGeom prst="rect">
                <a:avLst/>
              </a:prstGeom>
            </p:spPr>
          </p:pic>
          <p:sp>
            <p:nvSpPr>
              <p:cNvPr id="20" name="TextBox 19">
                <a:extLst>
                  <a:ext uri="{FF2B5EF4-FFF2-40B4-BE49-F238E27FC236}">
                    <a16:creationId xmlns:a16="http://schemas.microsoft.com/office/drawing/2014/main" id="{19AA46F4-6FF2-4066-919E-012FE83180EC}"/>
                  </a:ext>
                </a:extLst>
              </p:cNvPr>
              <p:cNvSpPr txBox="1"/>
              <p:nvPr/>
            </p:nvSpPr>
            <p:spPr>
              <a:xfrm>
                <a:off x="5474437" y="927422"/>
                <a:ext cx="657099"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mn-ea"/>
                    <a:cs typeface="+mn-cs"/>
                  </a:rPr>
                  <a:t>Template</a:t>
                </a:r>
              </a:p>
            </p:txBody>
          </p:sp>
        </p:grpSp>
        <p:grpSp>
          <p:nvGrpSpPr>
            <p:cNvPr id="1156" name="Group 1155">
              <a:extLst>
                <a:ext uri="{FF2B5EF4-FFF2-40B4-BE49-F238E27FC236}">
                  <a16:creationId xmlns:a16="http://schemas.microsoft.com/office/drawing/2014/main" id="{7918AF43-434C-42BD-9D2F-795339D1CD03}"/>
                </a:ext>
              </a:extLst>
            </p:cNvPr>
            <p:cNvGrpSpPr/>
            <p:nvPr/>
          </p:nvGrpSpPr>
          <p:grpSpPr>
            <a:xfrm>
              <a:off x="7401810" y="6583758"/>
              <a:ext cx="604031" cy="182880"/>
              <a:chOff x="6343965" y="921531"/>
              <a:chExt cx="604031" cy="182880"/>
            </a:xfrm>
          </p:grpSpPr>
          <p:sp>
            <p:nvSpPr>
              <p:cNvPr id="288" name="TextBox 287">
                <a:extLst>
                  <a:ext uri="{FF2B5EF4-FFF2-40B4-BE49-F238E27FC236}">
                    <a16:creationId xmlns:a16="http://schemas.microsoft.com/office/drawing/2014/main" id="{8450F1D2-3BF7-441C-92AD-811DF2242B8D}"/>
                  </a:ext>
                </a:extLst>
              </p:cNvPr>
              <p:cNvSpPr txBox="1"/>
              <p:nvPr/>
            </p:nvSpPr>
            <p:spPr>
              <a:xfrm>
                <a:off x="6523832" y="944925"/>
                <a:ext cx="42416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mn-ea"/>
                    <a:cs typeface="+mn-cs"/>
                  </a:rPr>
                  <a:t>Tool</a:t>
                </a:r>
              </a:p>
            </p:txBody>
          </p:sp>
          <p:pic>
            <p:nvPicPr>
              <p:cNvPr id="22" name="Graphic 21" descr="Wrench">
                <a:extLst>
                  <a:ext uri="{FF2B5EF4-FFF2-40B4-BE49-F238E27FC236}">
                    <a16:creationId xmlns:a16="http://schemas.microsoft.com/office/drawing/2014/main" id="{20576E58-E754-445B-B361-2AB7451FB3DB}"/>
                  </a:ext>
                </a:extLst>
              </p:cNvPr>
              <p:cNvPicPr>
                <a:picLocks noChangeAspect="1"/>
              </p:cNvPicPr>
              <p:nvPr/>
            </p:nvPicPr>
            <p:blipFill>
              <a:blip r:embed="rId3">
                <a:extLst>
                  <a:ext uri="{96DAC541-7B7A-43D3-8B79-37D633B846F1}">
                    <asvg:svgBlip xmlns:asvg="http://schemas.microsoft.com/office/drawing/2016/SVG/main" r:embed="rId10"/>
                  </a:ext>
                </a:extLst>
              </a:blip>
              <a:stretch>
                <a:fillRect/>
              </a:stretch>
            </p:blipFill>
            <p:spPr>
              <a:xfrm>
                <a:off x="6343965" y="921531"/>
                <a:ext cx="182880" cy="182880"/>
              </a:xfrm>
              <a:prstGeom prst="rect">
                <a:avLst/>
              </a:prstGeom>
            </p:spPr>
          </p:pic>
        </p:grpSp>
        <p:grpSp>
          <p:nvGrpSpPr>
            <p:cNvPr id="1155" name="Group 1154">
              <a:extLst>
                <a:ext uri="{FF2B5EF4-FFF2-40B4-BE49-F238E27FC236}">
                  <a16:creationId xmlns:a16="http://schemas.microsoft.com/office/drawing/2014/main" id="{BDB97BBD-1688-4B51-80F4-B7908F930324}"/>
                </a:ext>
              </a:extLst>
            </p:cNvPr>
            <p:cNvGrpSpPr/>
            <p:nvPr/>
          </p:nvGrpSpPr>
          <p:grpSpPr>
            <a:xfrm>
              <a:off x="7945826" y="6530194"/>
              <a:ext cx="1333067" cy="274320"/>
              <a:chOff x="6879634" y="855394"/>
              <a:chExt cx="1333067" cy="274320"/>
            </a:xfrm>
          </p:grpSpPr>
          <p:sp>
            <p:nvSpPr>
              <p:cNvPr id="346" name="TextBox 345">
                <a:extLst>
                  <a:ext uri="{FF2B5EF4-FFF2-40B4-BE49-F238E27FC236}">
                    <a16:creationId xmlns:a16="http://schemas.microsoft.com/office/drawing/2014/main" id="{9A0EDA20-EF31-4588-9405-9694EA9C159D}"/>
                  </a:ext>
                </a:extLst>
              </p:cNvPr>
              <p:cNvSpPr txBox="1"/>
              <p:nvPr/>
            </p:nvSpPr>
            <p:spPr>
              <a:xfrm>
                <a:off x="7209574" y="921749"/>
                <a:ext cx="1003127"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mn-ea"/>
                    <a:cs typeface="+mn-cs"/>
                  </a:rPr>
                  <a:t>Iteration/Review</a:t>
                </a:r>
              </a:p>
            </p:txBody>
          </p:sp>
          <p:pic>
            <p:nvPicPr>
              <p:cNvPr id="24" name="Graphic 23" descr="Line arrow Rotate left">
                <a:extLst>
                  <a:ext uri="{FF2B5EF4-FFF2-40B4-BE49-F238E27FC236}">
                    <a16:creationId xmlns:a16="http://schemas.microsoft.com/office/drawing/2014/main" id="{D39B9DD4-B5B9-4108-8508-54C3CA930AE2}"/>
                  </a:ext>
                </a:extLst>
              </p:cNvPr>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6879634" y="855394"/>
                <a:ext cx="274320" cy="274320"/>
              </a:xfrm>
              <a:prstGeom prst="rect">
                <a:avLst/>
              </a:prstGeom>
            </p:spPr>
          </p:pic>
        </p:grpSp>
        <p:sp>
          <p:nvSpPr>
            <p:cNvPr id="403" name="Rectangle 230">
              <a:extLst>
                <a:ext uri="{FF2B5EF4-FFF2-40B4-BE49-F238E27FC236}">
                  <a16:creationId xmlns:a16="http://schemas.microsoft.com/office/drawing/2014/main" id="{69D593AE-B0D2-415E-83BB-A337CA3FFBC2}"/>
                </a:ext>
              </a:extLst>
            </p:cNvPr>
            <p:cNvSpPr/>
            <p:nvPr/>
          </p:nvSpPr>
          <p:spPr>
            <a:xfrm>
              <a:off x="11250736" y="6596269"/>
              <a:ext cx="831154" cy="166199"/>
            </a:xfrm>
            <a:prstGeom prst="rect">
              <a:avLst/>
            </a:prstGeom>
          </p:spPr>
          <p:txBody>
            <a:bodyPr wrap="squar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bold"/>
                  <a:ea typeface="Segoe UI" pitchFamily="34" charset="0"/>
                  <a:cs typeface="Segoe UI" pitchFamily="34" charset="0"/>
                </a:rPr>
                <a:t>*</a:t>
              </a:r>
              <a:r>
                <a:rPr kumimoji="0" lang="en-US" sz="1000" b="0" i="0" u="none" strike="noStrike" kern="1200" cap="none" spc="0" normalizeH="0" baseline="0" noProof="0">
                  <a:ln>
                    <a:noFill/>
                  </a:ln>
                  <a:solidFill>
                    <a:srgbClr val="505050"/>
                  </a:solidFill>
                  <a:effectLst/>
                  <a:uLnTx/>
                  <a:uFillTx/>
                  <a:latin typeface="Segoe UI Semibold"/>
                  <a:ea typeface="Segoe UI" pitchFamily="34" charset="0"/>
                  <a:cs typeface="Segoe UI" pitchFamily="34" charset="0"/>
                </a:rPr>
                <a:t> If applicable</a:t>
              </a:r>
            </a:p>
          </p:txBody>
        </p:sp>
        <p:grpSp>
          <p:nvGrpSpPr>
            <p:cNvPr id="1160" name="Group 1159">
              <a:extLst>
                <a:ext uri="{FF2B5EF4-FFF2-40B4-BE49-F238E27FC236}">
                  <a16:creationId xmlns:a16="http://schemas.microsoft.com/office/drawing/2014/main" id="{95AC2B2A-D061-4F79-ABD7-C264D902CEDE}"/>
                </a:ext>
              </a:extLst>
            </p:cNvPr>
            <p:cNvGrpSpPr/>
            <p:nvPr/>
          </p:nvGrpSpPr>
          <p:grpSpPr>
            <a:xfrm>
              <a:off x="5468610" y="6600655"/>
              <a:ext cx="1046049" cy="185480"/>
              <a:chOff x="3966871" y="910287"/>
              <a:chExt cx="1046049" cy="185480"/>
            </a:xfrm>
          </p:grpSpPr>
          <p:sp>
            <p:nvSpPr>
              <p:cNvPr id="412" name="TextBox 411">
                <a:extLst>
                  <a:ext uri="{FF2B5EF4-FFF2-40B4-BE49-F238E27FC236}">
                    <a16:creationId xmlns:a16="http://schemas.microsoft.com/office/drawing/2014/main" id="{D96557CA-359C-4925-B8AD-2482B2B1FECB}"/>
                  </a:ext>
                </a:extLst>
              </p:cNvPr>
              <p:cNvSpPr txBox="1"/>
              <p:nvPr/>
            </p:nvSpPr>
            <p:spPr>
              <a:xfrm>
                <a:off x="4185080" y="910287"/>
                <a:ext cx="827840"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mn-ea"/>
                    <a:cs typeface="+mn-cs"/>
                  </a:rPr>
                  <a:t>Key resource</a:t>
                </a:r>
              </a:p>
            </p:txBody>
          </p:sp>
          <p:pic>
            <p:nvPicPr>
              <p:cNvPr id="1159" name="Graphic 1158" descr="Star">
                <a:extLst>
                  <a:ext uri="{FF2B5EF4-FFF2-40B4-BE49-F238E27FC236}">
                    <a16:creationId xmlns:a16="http://schemas.microsoft.com/office/drawing/2014/main" id="{B51B53AC-75E4-49AC-8E25-6A6F4BB1F0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66871" y="912887"/>
                <a:ext cx="182880" cy="182880"/>
              </a:xfrm>
              <a:prstGeom prst="rect">
                <a:avLst/>
              </a:prstGeom>
            </p:spPr>
          </p:pic>
        </p:grpSp>
      </p:grpSp>
      <p:pic>
        <p:nvPicPr>
          <p:cNvPr id="413" name="Graphic 412" descr="Star">
            <a:extLst>
              <a:ext uri="{FF2B5EF4-FFF2-40B4-BE49-F238E27FC236}">
                <a16:creationId xmlns:a16="http://schemas.microsoft.com/office/drawing/2014/main" id="{FA3EA196-D0CD-4D93-BDDC-42AED0BFB709}"/>
              </a:ext>
            </a:extLst>
          </p:cNvPr>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1264444" y="4750735"/>
            <a:ext cx="182880" cy="182880"/>
          </a:xfrm>
          <a:prstGeom prst="rect">
            <a:avLst/>
          </a:prstGeom>
        </p:spPr>
      </p:pic>
      <p:pic>
        <p:nvPicPr>
          <p:cNvPr id="414" name="Graphic 413" descr="Star">
            <a:extLst>
              <a:ext uri="{FF2B5EF4-FFF2-40B4-BE49-F238E27FC236}">
                <a16:creationId xmlns:a16="http://schemas.microsoft.com/office/drawing/2014/main" id="{0E7AEABE-9EA0-4336-8FCF-618F6126E159}"/>
              </a:ext>
            </a:extLst>
          </p:cNvPr>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1264444" y="4386615"/>
            <a:ext cx="182880" cy="182880"/>
          </a:xfrm>
          <a:prstGeom prst="rect">
            <a:avLst/>
          </a:prstGeom>
        </p:spPr>
      </p:pic>
      <p:pic>
        <p:nvPicPr>
          <p:cNvPr id="415" name="Graphic 414" descr="Star">
            <a:extLst>
              <a:ext uri="{FF2B5EF4-FFF2-40B4-BE49-F238E27FC236}">
                <a16:creationId xmlns:a16="http://schemas.microsoft.com/office/drawing/2014/main" id="{3C314133-C06E-42BA-88DD-F97B97770070}"/>
              </a:ext>
            </a:extLst>
          </p:cNvPr>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3106917" y="4590535"/>
            <a:ext cx="182880" cy="182880"/>
          </a:xfrm>
          <a:prstGeom prst="rect">
            <a:avLst/>
          </a:prstGeom>
        </p:spPr>
      </p:pic>
      <p:pic>
        <p:nvPicPr>
          <p:cNvPr id="416" name="Graphic 415" descr="Star">
            <a:extLst>
              <a:ext uri="{FF2B5EF4-FFF2-40B4-BE49-F238E27FC236}">
                <a16:creationId xmlns:a16="http://schemas.microsoft.com/office/drawing/2014/main" id="{4D9CD58C-5CA8-41CF-ADF7-B9834367A9D5}"/>
              </a:ext>
            </a:extLst>
          </p:cNvPr>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4943747" y="4028646"/>
            <a:ext cx="182880" cy="182880"/>
          </a:xfrm>
          <a:prstGeom prst="rect">
            <a:avLst/>
          </a:prstGeom>
        </p:spPr>
      </p:pic>
      <p:pic>
        <p:nvPicPr>
          <p:cNvPr id="417" name="Graphic 416" descr="Star">
            <a:extLst>
              <a:ext uri="{FF2B5EF4-FFF2-40B4-BE49-F238E27FC236}">
                <a16:creationId xmlns:a16="http://schemas.microsoft.com/office/drawing/2014/main" id="{526CC4B3-3DB8-40BF-9D0F-A97B15813A0D}"/>
              </a:ext>
            </a:extLst>
          </p:cNvPr>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4928110" y="4578846"/>
            <a:ext cx="182880" cy="182880"/>
          </a:xfrm>
          <a:prstGeom prst="rect">
            <a:avLst/>
          </a:prstGeom>
        </p:spPr>
      </p:pic>
      <p:pic>
        <p:nvPicPr>
          <p:cNvPr id="418" name="Graphic 417" descr="Star">
            <a:extLst>
              <a:ext uri="{FF2B5EF4-FFF2-40B4-BE49-F238E27FC236}">
                <a16:creationId xmlns:a16="http://schemas.microsoft.com/office/drawing/2014/main" id="{460439E0-0B92-4284-BDED-75F551790BD1}"/>
              </a:ext>
            </a:extLst>
          </p:cNvPr>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6766562" y="4242007"/>
            <a:ext cx="182880" cy="182880"/>
          </a:xfrm>
          <a:prstGeom prst="rect">
            <a:avLst/>
          </a:prstGeom>
        </p:spPr>
      </p:pic>
      <p:pic>
        <p:nvPicPr>
          <p:cNvPr id="419" name="Graphic 418" descr="Star">
            <a:extLst>
              <a:ext uri="{FF2B5EF4-FFF2-40B4-BE49-F238E27FC236}">
                <a16:creationId xmlns:a16="http://schemas.microsoft.com/office/drawing/2014/main" id="{23C23F8E-A1B2-4808-B190-40687B49A276}"/>
              </a:ext>
            </a:extLst>
          </p:cNvPr>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8613698" y="4418248"/>
            <a:ext cx="182880" cy="182880"/>
          </a:xfrm>
          <a:prstGeom prst="rect">
            <a:avLst/>
          </a:prstGeom>
        </p:spPr>
      </p:pic>
      <p:sp>
        <p:nvSpPr>
          <p:cNvPr id="420" name="Rectangle 419">
            <a:extLst>
              <a:ext uri="{FF2B5EF4-FFF2-40B4-BE49-F238E27FC236}">
                <a16:creationId xmlns:a16="http://schemas.microsoft.com/office/drawing/2014/main" id="{E42F3D76-EF6E-4487-BBA9-20E0F138DA63}"/>
              </a:ext>
            </a:extLst>
          </p:cNvPr>
          <p:cNvSpPr/>
          <p:nvPr/>
        </p:nvSpPr>
        <p:spPr>
          <a:xfrm>
            <a:off x="10099073" y="2191461"/>
            <a:ext cx="755299" cy="307777"/>
          </a:xfrm>
          <a:prstGeom prst="rect">
            <a:avLst/>
          </a:prstGeom>
          <a:noFill/>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Deploy workloads</a:t>
            </a:r>
          </a:p>
        </p:txBody>
      </p:sp>
      <p:sp>
        <p:nvSpPr>
          <p:cNvPr id="421" name="Oval 420">
            <a:extLst>
              <a:ext uri="{FF2B5EF4-FFF2-40B4-BE49-F238E27FC236}">
                <a16:creationId xmlns:a16="http://schemas.microsoft.com/office/drawing/2014/main" id="{7CAD3F0C-C4C6-4345-910F-60C04CE3B29F}"/>
              </a:ext>
            </a:extLst>
          </p:cNvPr>
          <p:cNvSpPr/>
          <p:nvPr/>
        </p:nvSpPr>
        <p:spPr bwMode="auto">
          <a:xfrm>
            <a:off x="10068650" y="2927517"/>
            <a:ext cx="73152" cy="7315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422" name="Straight Connector 421">
            <a:extLst>
              <a:ext uri="{FF2B5EF4-FFF2-40B4-BE49-F238E27FC236}">
                <a16:creationId xmlns:a16="http://schemas.microsoft.com/office/drawing/2014/main" id="{0A304080-AD9A-4A13-B90E-CECB8A401342}"/>
              </a:ext>
            </a:extLst>
          </p:cNvPr>
          <p:cNvCxnSpPr>
            <a:cxnSpLocks/>
            <a:stCxn id="421" idx="0"/>
          </p:cNvCxnSpPr>
          <p:nvPr/>
        </p:nvCxnSpPr>
        <p:spPr>
          <a:xfrm flipH="1" flipV="1">
            <a:off x="10092784" y="2320487"/>
            <a:ext cx="12442" cy="607030"/>
          </a:xfrm>
          <a:prstGeom prst="line">
            <a:avLst/>
          </a:prstGeom>
          <a:ln w="6350">
            <a:solidFill>
              <a:schemeClr val="tx1">
                <a:lumMod val="50000"/>
                <a:lumOff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424" name="Graphic 423" descr="Line arrow Rotate left">
            <a:extLst>
              <a:ext uri="{FF2B5EF4-FFF2-40B4-BE49-F238E27FC236}">
                <a16:creationId xmlns:a16="http://schemas.microsoft.com/office/drawing/2014/main" id="{89DF9EAE-E446-4473-9AFA-4F2978D423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00224" y="1949985"/>
            <a:ext cx="274320" cy="274320"/>
          </a:xfrm>
          <a:prstGeom prst="rect">
            <a:avLst/>
          </a:prstGeom>
        </p:spPr>
      </p:pic>
      <p:sp>
        <p:nvSpPr>
          <p:cNvPr id="425" name="Rectangle 424">
            <a:extLst>
              <a:ext uri="{FF2B5EF4-FFF2-40B4-BE49-F238E27FC236}">
                <a16:creationId xmlns:a16="http://schemas.microsoft.com/office/drawing/2014/main" id="{29461611-D88B-4B65-AB2A-FD22E1FBA26F}"/>
              </a:ext>
            </a:extLst>
          </p:cNvPr>
          <p:cNvSpPr/>
          <p:nvPr/>
        </p:nvSpPr>
        <p:spPr>
          <a:xfrm>
            <a:off x="9722066" y="3153062"/>
            <a:ext cx="889427" cy="307777"/>
          </a:xfrm>
          <a:prstGeom prst="rect">
            <a:avLst/>
          </a:prstGeom>
          <a:ln>
            <a:noFill/>
          </a:ln>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Architecture design</a:t>
            </a:r>
          </a:p>
        </p:txBody>
      </p:sp>
      <p:sp>
        <p:nvSpPr>
          <p:cNvPr id="426" name="Oval 425">
            <a:extLst>
              <a:ext uri="{FF2B5EF4-FFF2-40B4-BE49-F238E27FC236}">
                <a16:creationId xmlns:a16="http://schemas.microsoft.com/office/drawing/2014/main" id="{5DE3AFF4-2CA8-4B78-BD85-84EDA3FAA407}"/>
              </a:ext>
            </a:extLst>
          </p:cNvPr>
          <p:cNvSpPr/>
          <p:nvPr/>
        </p:nvSpPr>
        <p:spPr bwMode="auto">
          <a:xfrm>
            <a:off x="10633384" y="2949307"/>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427" name="Straight Connector 426">
            <a:extLst>
              <a:ext uri="{FF2B5EF4-FFF2-40B4-BE49-F238E27FC236}">
                <a16:creationId xmlns:a16="http://schemas.microsoft.com/office/drawing/2014/main" id="{29711301-4246-4A48-BBDC-9C650967C97A}"/>
              </a:ext>
            </a:extLst>
          </p:cNvPr>
          <p:cNvCxnSpPr>
            <a:cxnSpLocks/>
            <a:endCxn id="426" idx="4"/>
          </p:cNvCxnSpPr>
          <p:nvPr/>
        </p:nvCxnSpPr>
        <p:spPr>
          <a:xfrm flipV="1">
            <a:off x="10669960" y="3022459"/>
            <a:ext cx="0" cy="225139"/>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BFC41D29-7788-43BE-BE2E-B101A357D0F1}"/>
              </a:ext>
            </a:extLst>
          </p:cNvPr>
          <p:cNvCxnSpPr>
            <a:cxnSpLocks/>
          </p:cNvCxnSpPr>
          <p:nvPr/>
        </p:nvCxnSpPr>
        <p:spPr>
          <a:xfrm flipV="1">
            <a:off x="10675301" y="3226735"/>
            <a:ext cx="1" cy="321733"/>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29" name="Rectangle 428">
            <a:extLst>
              <a:ext uri="{FF2B5EF4-FFF2-40B4-BE49-F238E27FC236}">
                <a16:creationId xmlns:a16="http://schemas.microsoft.com/office/drawing/2014/main" id="{189A4074-9E3B-49CF-98D2-6F5702B96968}"/>
              </a:ext>
            </a:extLst>
          </p:cNvPr>
          <p:cNvSpPr/>
          <p:nvPr/>
        </p:nvSpPr>
        <p:spPr>
          <a:xfrm>
            <a:off x="10930372" y="2212083"/>
            <a:ext cx="755299" cy="307777"/>
          </a:xfrm>
          <a:prstGeom prst="rect">
            <a:avLst/>
          </a:prstGeom>
          <a:noFill/>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Review architecture</a:t>
            </a:r>
          </a:p>
        </p:txBody>
      </p:sp>
      <p:sp>
        <p:nvSpPr>
          <p:cNvPr id="430" name="Oval 429">
            <a:extLst>
              <a:ext uri="{FF2B5EF4-FFF2-40B4-BE49-F238E27FC236}">
                <a16:creationId xmlns:a16="http://schemas.microsoft.com/office/drawing/2014/main" id="{9F382EC6-6007-457D-A4FF-AB6EBE53A789}"/>
              </a:ext>
            </a:extLst>
          </p:cNvPr>
          <p:cNvSpPr/>
          <p:nvPr/>
        </p:nvSpPr>
        <p:spPr bwMode="auto">
          <a:xfrm>
            <a:off x="10899949" y="2948139"/>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431" name="Straight Connector 430">
            <a:extLst>
              <a:ext uri="{FF2B5EF4-FFF2-40B4-BE49-F238E27FC236}">
                <a16:creationId xmlns:a16="http://schemas.microsoft.com/office/drawing/2014/main" id="{E6E3865A-40B9-492D-8B85-FA7099D5C361}"/>
              </a:ext>
            </a:extLst>
          </p:cNvPr>
          <p:cNvCxnSpPr>
            <a:cxnSpLocks/>
            <a:stCxn id="430" idx="0"/>
          </p:cNvCxnSpPr>
          <p:nvPr/>
        </p:nvCxnSpPr>
        <p:spPr>
          <a:xfrm flipH="1" flipV="1">
            <a:off x="10924083" y="2341109"/>
            <a:ext cx="12442" cy="607030"/>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91F936D6-9835-4AAB-BCDD-03F351A41C72}"/>
              </a:ext>
            </a:extLst>
          </p:cNvPr>
          <p:cNvCxnSpPr>
            <a:cxnSpLocks/>
          </p:cNvCxnSpPr>
          <p:nvPr/>
        </p:nvCxnSpPr>
        <p:spPr>
          <a:xfrm flipH="1" flipV="1">
            <a:off x="10921720" y="2254096"/>
            <a:ext cx="6391" cy="412408"/>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33" name="Rectangle 432">
            <a:extLst>
              <a:ext uri="{FF2B5EF4-FFF2-40B4-BE49-F238E27FC236}">
                <a16:creationId xmlns:a16="http://schemas.microsoft.com/office/drawing/2014/main" id="{3BCBC105-B7B7-41D9-A46B-66B468391BC0}"/>
              </a:ext>
            </a:extLst>
          </p:cNvPr>
          <p:cNvSpPr/>
          <p:nvPr/>
        </p:nvSpPr>
        <p:spPr>
          <a:xfrm>
            <a:off x="10942927" y="3109732"/>
            <a:ext cx="889427" cy="461665"/>
          </a:xfrm>
          <a:prstGeom prst="rect">
            <a:avLst/>
          </a:prstGeom>
          <a:ln>
            <a:noFill/>
          </a:ln>
        </p:spPr>
        <p:txBody>
          <a:bodyPr wrap="square" lIns="4572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a:ea typeface="+mn-ea"/>
                <a:cs typeface="+mn-cs"/>
              </a:rPr>
              <a:t>Optimize &amp; identify new opportunities</a:t>
            </a:r>
          </a:p>
        </p:txBody>
      </p:sp>
      <p:sp>
        <p:nvSpPr>
          <p:cNvPr id="434" name="Oval 433">
            <a:extLst>
              <a:ext uri="{FF2B5EF4-FFF2-40B4-BE49-F238E27FC236}">
                <a16:creationId xmlns:a16="http://schemas.microsoft.com/office/drawing/2014/main" id="{1DC81D7B-AE9B-4C6E-9B53-A2BC70320745}"/>
              </a:ext>
            </a:extLst>
          </p:cNvPr>
          <p:cNvSpPr/>
          <p:nvPr/>
        </p:nvSpPr>
        <p:spPr bwMode="auto">
          <a:xfrm>
            <a:off x="11826949" y="2953745"/>
            <a:ext cx="73152" cy="73152"/>
          </a:xfrm>
          <a:prstGeom prst="ellipse">
            <a:avLst/>
          </a:prstGeom>
          <a:solidFill>
            <a:srgbClr val="75757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a:ln>
                <a:noFill/>
              </a:ln>
              <a:solidFill>
                <a:prstClr val="white"/>
              </a:solidFill>
              <a:effectLst/>
              <a:uLnTx/>
              <a:uFillTx/>
              <a:latin typeface="Segoe UI Semibold"/>
              <a:ea typeface="+mn-ea"/>
              <a:cs typeface="Segoe UI" pitchFamily="34" charset="0"/>
            </a:endParaRPr>
          </a:p>
        </p:txBody>
      </p:sp>
      <p:cxnSp>
        <p:nvCxnSpPr>
          <p:cNvPr id="435" name="Straight Connector 434">
            <a:extLst>
              <a:ext uri="{FF2B5EF4-FFF2-40B4-BE49-F238E27FC236}">
                <a16:creationId xmlns:a16="http://schemas.microsoft.com/office/drawing/2014/main" id="{23507A49-BD3A-45D1-A875-F0AA58DA86E1}"/>
              </a:ext>
            </a:extLst>
          </p:cNvPr>
          <p:cNvCxnSpPr>
            <a:cxnSpLocks/>
            <a:endCxn id="434" idx="4"/>
          </p:cNvCxnSpPr>
          <p:nvPr/>
        </p:nvCxnSpPr>
        <p:spPr>
          <a:xfrm flipV="1">
            <a:off x="11863525" y="3026897"/>
            <a:ext cx="0" cy="225139"/>
          </a:xfrm>
          <a:prstGeom prst="line">
            <a:avLst/>
          </a:prstGeom>
          <a:ln w="6350">
            <a:solidFill>
              <a:schemeClr val="accent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2FC6D47A-DC22-4326-B33E-02364CB60366}"/>
              </a:ext>
            </a:extLst>
          </p:cNvPr>
          <p:cNvCxnSpPr>
            <a:cxnSpLocks/>
          </p:cNvCxnSpPr>
          <p:nvPr/>
        </p:nvCxnSpPr>
        <p:spPr>
          <a:xfrm flipV="1">
            <a:off x="11868866" y="3183405"/>
            <a:ext cx="1" cy="321733"/>
          </a:xfrm>
          <a:prstGeom prst="line">
            <a:avLst/>
          </a:prstGeom>
          <a:ln w="12700">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437" name="Graphic 436" descr="Line arrow Rotate left">
            <a:extLst>
              <a:ext uri="{FF2B5EF4-FFF2-40B4-BE49-F238E27FC236}">
                <a16:creationId xmlns:a16="http://schemas.microsoft.com/office/drawing/2014/main" id="{8D00E488-595A-4EA8-97A0-0B333A5353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05081" y="3063097"/>
            <a:ext cx="274320" cy="274320"/>
          </a:xfrm>
          <a:prstGeom prst="rect">
            <a:avLst/>
          </a:prstGeom>
        </p:spPr>
      </p:pic>
      <p:pic>
        <p:nvPicPr>
          <p:cNvPr id="438" name="Graphic 437" descr="Wrench">
            <a:extLst>
              <a:ext uri="{FF2B5EF4-FFF2-40B4-BE49-F238E27FC236}">
                <a16:creationId xmlns:a16="http://schemas.microsoft.com/office/drawing/2014/main" id="{2022324E-8671-4902-A6AB-E5DD333F7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3612" y="4020566"/>
            <a:ext cx="182880" cy="182880"/>
          </a:xfrm>
          <a:prstGeom prst="rect">
            <a:avLst/>
          </a:prstGeom>
        </p:spPr>
      </p:pic>
      <p:pic>
        <p:nvPicPr>
          <p:cNvPr id="439" name="Graphic 438" descr="Star">
            <a:extLst>
              <a:ext uri="{FF2B5EF4-FFF2-40B4-BE49-F238E27FC236}">
                <a16:creationId xmlns:a16="http://schemas.microsoft.com/office/drawing/2014/main" id="{FE883121-CC6D-496E-9639-23FCBBB0677A}"/>
              </a:ext>
            </a:extLst>
          </p:cNvPr>
          <p:cNvPicPr>
            <a:picLocks noChangeAspect="1"/>
          </p:cNvPicPr>
          <p:nvPr/>
        </p:nvPicPr>
        <p:blipFill>
          <a:blip r:embed="rId12">
            <a:extLst>
              <a:ext uri="{96DAC541-7B7A-43D3-8B79-37D633B846F1}">
                <asvg:svgBlip xmlns:asvg="http://schemas.microsoft.com/office/drawing/2016/SVG/main" r:embed="rId14"/>
              </a:ext>
            </a:extLst>
          </a:blip>
          <a:stretch>
            <a:fillRect/>
          </a:stretch>
        </p:blipFill>
        <p:spPr>
          <a:xfrm>
            <a:off x="10465434" y="4222889"/>
            <a:ext cx="182880" cy="182880"/>
          </a:xfrm>
          <a:prstGeom prst="rect">
            <a:avLst/>
          </a:prstGeom>
        </p:spPr>
      </p:pic>
      <p:sp>
        <p:nvSpPr>
          <p:cNvPr id="177" name="Arrow: Chevron 176">
            <a:extLst>
              <a:ext uri="{FF2B5EF4-FFF2-40B4-BE49-F238E27FC236}">
                <a16:creationId xmlns:a16="http://schemas.microsoft.com/office/drawing/2014/main" id="{0D6A4269-A7C4-4103-A2EB-A7094CC9DADB}"/>
              </a:ext>
            </a:extLst>
          </p:cNvPr>
          <p:cNvSpPr/>
          <p:nvPr/>
        </p:nvSpPr>
        <p:spPr bwMode="auto">
          <a:xfrm>
            <a:off x="3541263" y="938424"/>
            <a:ext cx="2100555" cy="356616"/>
          </a:xfrm>
          <a:prstGeom prst="chevron">
            <a:avLst>
              <a:gd name="adj" fmla="val 25463"/>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Semibold" panose="020B0702040504020203" pitchFamily="34" charset="0"/>
                <a:ea typeface="Segoe UI" pitchFamily="34" charset="0"/>
                <a:cs typeface="Segoe UI" pitchFamily="34" charset="0"/>
              </a:rPr>
              <a:t>Validate</a:t>
            </a:r>
          </a:p>
        </p:txBody>
      </p:sp>
      <p:sp>
        <p:nvSpPr>
          <p:cNvPr id="178" name="Arrow: Chevron 177">
            <a:extLst>
              <a:ext uri="{FF2B5EF4-FFF2-40B4-BE49-F238E27FC236}">
                <a16:creationId xmlns:a16="http://schemas.microsoft.com/office/drawing/2014/main" id="{E88B48B0-466C-41B7-B642-6F4A88E83176}"/>
              </a:ext>
            </a:extLst>
          </p:cNvPr>
          <p:cNvSpPr/>
          <p:nvPr/>
        </p:nvSpPr>
        <p:spPr bwMode="auto">
          <a:xfrm>
            <a:off x="5574106" y="938424"/>
            <a:ext cx="1792164" cy="356616"/>
          </a:xfrm>
          <a:prstGeom prst="chevron">
            <a:avLst>
              <a:gd name="adj" fmla="val 25463"/>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Semibold" panose="020B0702040504020203" pitchFamily="34" charset="0"/>
                <a:ea typeface="Segoe UI" pitchFamily="34" charset="0"/>
                <a:cs typeface="Segoe UI" pitchFamily="34" charset="0"/>
              </a:rPr>
              <a:t>Commit</a:t>
            </a:r>
          </a:p>
        </p:txBody>
      </p:sp>
      <p:sp>
        <p:nvSpPr>
          <p:cNvPr id="179" name="Arrow: Chevron 178">
            <a:extLst>
              <a:ext uri="{FF2B5EF4-FFF2-40B4-BE49-F238E27FC236}">
                <a16:creationId xmlns:a16="http://schemas.microsoft.com/office/drawing/2014/main" id="{6DEE80CF-8395-41E0-ACEE-E5D54205C9F1}"/>
              </a:ext>
            </a:extLst>
          </p:cNvPr>
          <p:cNvSpPr/>
          <p:nvPr/>
        </p:nvSpPr>
        <p:spPr bwMode="auto">
          <a:xfrm>
            <a:off x="7298558" y="938424"/>
            <a:ext cx="2543175" cy="356616"/>
          </a:xfrm>
          <a:prstGeom prst="chevron">
            <a:avLst>
              <a:gd name="adj" fmla="val 25463"/>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Semibold" panose="020B0702040504020203" pitchFamily="34" charset="0"/>
                <a:ea typeface="Segoe UI" pitchFamily="34" charset="0"/>
                <a:cs typeface="Segoe UI" pitchFamily="34" charset="0"/>
              </a:rPr>
              <a:t>Onboard</a:t>
            </a:r>
          </a:p>
        </p:txBody>
      </p:sp>
      <p:sp>
        <p:nvSpPr>
          <p:cNvPr id="180" name="Arrow: Chevron 179">
            <a:extLst>
              <a:ext uri="{FF2B5EF4-FFF2-40B4-BE49-F238E27FC236}">
                <a16:creationId xmlns:a16="http://schemas.microsoft.com/office/drawing/2014/main" id="{CE55E020-4E73-4AAB-A9AA-B2FDCF4F9E20}"/>
              </a:ext>
            </a:extLst>
          </p:cNvPr>
          <p:cNvSpPr/>
          <p:nvPr/>
        </p:nvSpPr>
        <p:spPr bwMode="auto">
          <a:xfrm>
            <a:off x="9774019" y="938424"/>
            <a:ext cx="2266026" cy="356616"/>
          </a:xfrm>
          <a:prstGeom prst="chevron">
            <a:avLst>
              <a:gd name="adj" fmla="val 25463"/>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Semibold" panose="020B0702040504020203" pitchFamily="34" charset="0"/>
                <a:ea typeface="Segoe UI" pitchFamily="34" charset="0"/>
                <a:cs typeface="Segoe UI" pitchFamily="34" charset="0"/>
              </a:rPr>
              <a:t>Realize value</a:t>
            </a:r>
          </a:p>
        </p:txBody>
      </p:sp>
      <p:sp>
        <p:nvSpPr>
          <p:cNvPr id="183" name="Arrow: Chevron 182">
            <a:extLst>
              <a:ext uri="{FF2B5EF4-FFF2-40B4-BE49-F238E27FC236}">
                <a16:creationId xmlns:a16="http://schemas.microsoft.com/office/drawing/2014/main" id="{E77E215E-D050-4DB4-9007-FF37A072C9C2}"/>
              </a:ext>
            </a:extLst>
          </p:cNvPr>
          <p:cNvSpPr/>
          <p:nvPr/>
        </p:nvSpPr>
        <p:spPr bwMode="auto">
          <a:xfrm>
            <a:off x="361950" y="938487"/>
            <a:ext cx="1836018" cy="356491"/>
          </a:xfrm>
          <a:prstGeom prst="chevron">
            <a:avLst>
              <a:gd name="adj" fmla="val 25463"/>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Semibold" panose="020B0702040504020203" pitchFamily="34" charset="0"/>
                <a:ea typeface="Segoe UI" pitchFamily="34" charset="0"/>
                <a:cs typeface="Segoe UI" pitchFamily="34" charset="0"/>
              </a:rPr>
              <a:t>Know your customer</a:t>
            </a:r>
          </a:p>
        </p:txBody>
      </p:sp>
      <p:sp>
        <p:nvSpPr>
          <p:cNvPr id="184" name="Arrow: Chevron 183">
            <a:extLst>
              <a:ext uri="{FF2B5EF4-FFF2-40B4-BE49-F238E27FC236}">
                <a16:creationId xmlns:a16="http://schemas.microsoft.com/office/drawing/2014/main" id="{E8FF035F-36D7-467F-9584-34C43CDFE3D8}"/>
              </a:ext>
            </a:extLst>
          </p:cNvPr>
          <p:cNvSpPr/>
          <p:nvPr/>
        </p:nvSpPr>
        <p:spPr bwMode="auto">
          <a:xfrm>
            <a:off x="2130256" y="938424"/>
            <a:ext cx="1478719" cy="356616"/>
          </a:xfrm>
          <a:prstGeom prst="chevron">
            <a:avLst>
              <a:gd name="adj" fmla="val 25463"/>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Semibold" panose="020B0702040504020203" pitchFamily="34" charset="0"/>
                <a:ea typeface="Segoe UI" pitchFamily="34" charset="0"/>
                <a:cs typeface="Segoe UI" pitchFamily="34" charset="0"/>
              </a:rPr>
              <a:t>Envision</a:t>
            </a:r>
          </a:p>
        </p:txBody>
      </p:sp>
    </p:spTree>
    <p:extLst>
      <p:ext uri="{BB962C8B-B14F-4D97-AF65-F5344CB8AC3E}">
        <p14:creationId xmlns:p14="http://schemas.microsoft.com/office/powerpoint/2010/main" val="32601390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8279455" cy="553998"/>
          </a:xfrm>
        </p:spPr>
        <p:txBody>
          <a:bodyPr/>
          <a:lstStyle/>
          <a:p>
            <a:r>
              <a:rPr lang="en-US">
                <a:solidFill>
                  <a:schemeClr val="tx1"/>
                </a:solidFill>
              </a:rPr>
              <a:t>Achieve</a:t>
            </a:r>
            <a:r>
              <a:rPr lang="en-US">
                <a:solidFill>
                  <a:schemeClr val="bg1"/>
                </a:solidFill>
              </a:rPr>
              <a:t> </a:t>
            </a:r>
            <a:r>
              <a:rPr lang="en-US">
                <a:solidFill>
                  <a:schemeClr val="tx1"/>
                </a:solidFill>
              </a:rPr>
              <a:t>balance. Deliver modernization</a:t>
            </a:r>
            <a:r>
              <a:rPr lang="en-US">
                <a:solidFill>
                  <a:schemeClr val="bg1"/>
                </a:solidFill>
              </a:rPr>
              <a:t>. Deli</a:t>
            </a:r>
            <a:endParaRPr lang="en-US"/>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defTabSz="914411"/>
            <a:r>
              <a:rPr lang="en-US" sz="2040">
                <a:solidFill>
                  <a:srgbClr val="4BE8FF"/>
                </a:solidFill>
                <a:latin typeface="Segoe UI"/>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defTabSz="914411"/>
            <a:r>
              <a:rPr lang="en-US" sz="2040">
                <a:solidFill>
                  <a:srgbClr val="0078D4"/>
                </a:solidFill>
                <a:latin typeface="Segoe UI"/>
              </a:rPr>
              <a:t>Speed &amp; </a:t>
            </a:r>
          </a:p>
          <a:p>
            <a:pPr defTabSz="914411"/>
            <a:r>
              <a:rPr lang="en-US" sz="2040">
                <a:solidFill>
                  <a:srgbClr val="0078D4"/>
                </a:solidFill>
                <a:latin typeface="Segoe UI"/>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1005980" y="5659372"/>
            <a:ext cx="9348878" cy="944051"/>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Align</a:t>
            </a:r>
            <a:r>
              <a:rPr lang="en-US" sz="2000">
                <a:gradFill>
                  <a:gsLst>
                    <a:gs pos="2917">
                      <a:schemeClr val="tx1"/>
                    </a:gs>
                    <a:gs pos="30000">
                      <a:schemeClr val="tx1"/>
                    </a:gs>
                  </a:gsLst>
                  <a:lin ang="5400000" scaled="0"/>
                </a:gradFill>
              </a:rPr>
              <a:t>—business, people and technology strategy.</a:t>
            </a:r>
          </a:p>
          <a:p>
            <a:r>
              <a:rPr lang="en-US" sz="2000" b="1">
                <a:gradFill>
                  <a:gsLst>
                    <a:gs pos="2917">
                      <a:schemeClr val="tx1"/>
                    </a:gs>
                    <a:gs pos="30000">
                      <a:schemeClr val="tx1"/>
                    </a:gs>
                  </a:gsLst>
                  <a:lin ang="5400000" scaled="0"/>
                </a:gradFill>
              </a:rPr>
              <a:t>Achieve</a:t>
            </a:r>
            <a:r>
              <a:rPr lang="en-US" sz="2000">
                <a:gradFill>
                  <a:gsLst>
                    <a:gs pos="2917">
                      <a:schemeClr val="tx1"/>
                    </a:gs>
                    <a:gs pos="30000">
                      <a:schemeClr val="tx1"/>
                    </a:gs>
                  </a:gsLst>
                  <a:lin ang="5400000" scaled="0"/>
                </a:gradFill>
              </a:rPr>
              <a:t>—business goals with actionable, efficient, and comprehensive guidance.</a:t>
            </a:r>
          </a:p>
          <a:p>
            <a:r>
              <a:rPr lang="en-US" sz="2000" b="1">
                <a:gradFill>
                  <a:gsLst>
                    <a:gs pos="2917">
                      <a:schemeClr val="tx1"/>
                    </a:gs>
                    <a:gs pos="30000">
                      <a:schemeClr val="tx1"/>
                    </a:gs>
                  </a:gsLst>
                  <a:lin ang="5400000" scaled="0"/>
                </a:gradFill>
              </a:rPr>
              <a:t>Deliver</a:t>
            </a:r>
            <a:r>
              <a:rPr lang="en-US" sz="2000">
                <a:gradFill>
                  <a:gsLst>
                    <a:gs pos="2917">
                      <a:schemeClr val="tx1"/>
                    </a:gs>
                    <a:gs pos="30000">
                      <a:schemeClr val="tx1"/>
                    </a:gs>
                  </a:gsLst>
                  <a:lin ang="5400000" scaled="0"/>
                </a:gradFill>
              </a:rPr>
              <a:t>—fast results with control and stability.</a:t>
            </a:r>
          </a:p>
        </p:txBody>
      </p:sp>
    </p:spTree>
    <p:extLst>
      <p:ext uri="{BB962C8B-B14F-4D97-AF65-F5344CB8AC3E}">
        <p14:creationId xmlns:p14="http://schemas.microsoft.com/office/powerpoint/2010/main" val="17909505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286232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a:noFill/>
                </a:ln>
                <a:solidFill>
                  <a:srgbClr val="50E6FF"/>
                </a:solidFill>
                <a:effectLst/>
                <a:uLnTx/>
                <a:uFillTx/>
                <a:latin typeface="Segoe UI Semibold"/>
                <a:ea typeface="+mn-ea"/>
                <a:cs typeface="+mn-cs"/>
              </a:rPr>
              <a:t>An iterative process that supports your business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600" spc="-50" dirty="0">
              <a:solidFill>
                <a:srgbClr val="50E6FF"/>
              </a:soli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a:noFill/>
                </a:ln>
                <a:solidFill>
                  <a:srgbClr val="50E6FF"/>
                </a:solidFill>
                <a:effectLst/>
                <a:uLnTx/>
                <a:uFillTx/>
                <a:latin typeface="Segoe UI Semibold"/>
                <a:ea typeface="+mn-ea"/>
                <a:cs typeface="+mn-cs"/>
              </a:rPr>
              <a:t>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66072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B2DBBD-58C9-43D0-A368-C237BD196E92}"/>
              </a:ext>
            </a:extLst>
          </p:cNvPr>
          <p:cNvSpPr>
            <a:spLocks noGrp="1"/>
          </p:cNvSpPr>
          <p:nvPr>
            <p:ph type="title"/>
          </p:nvPr>
        </p:nvSpPr>
        <p:spPr/>
        <p:txBody>
          <a:bodyPr/>
          <a:lstStyle/>
          <a:p>
            <a:r>
              <a:rPr lang="en-GB"/>
              <a:t>Cloud Maturity Stages</a:t>
            </a:r>
          </a:p>
        </p:txBody>
      </p:sp>
      <p:grpSp>
        <p:nvGrpSpPr>
          <p:cNvPr id="6" name="Group 5">
            <a:extLst>
              <a:ext uri="{FF2B5EF4-FFF2-40B4-BE49-F238E27FC236}">
                <a16:creationId xmlns:a16="http://schemas.microsoft.com/office/drawing/2014/main" id="{4F41DF21-7DAA-498B-A6C1-6C4C376B9D0E}"/>
              </a:ext>
            </a:extLst>
          </p:cNvPr>
          <p:cNvGrpSpPr/>
          <p:nvPr/>
        </p:nvGrpSpPr>
        <p:grpSpPr>
          <a:xfrm>
            <a:off x="1958128" y="676373"/>
            <a:ext cx="10190215" cy="5124304"/>
            <a:chOff x="1378180" y="1180480"/>
            <a:chExt cx="10077220" cy="5360019"/>
          </a:xfrm>
        </p:grpSpPr>
        <p:sp>
          <p:nvSpPr>
            <p:cNvPr id="27" name="TextBox 33">
              <a:extLst>
                <a:ext uri="{FF2B5EF4-FFF2-40B4-BE49-F238E27FC236}">
                  <a16:creationId xmlns:a16="http://schemas.microsoft.com/office/drawing/2014/main" id="{7CB3E279-6064-4B05-A0EE-60A24D6248CF}"/>
                </a:ext>
              </a:extLst>
            </p:cNvPr>
            <p:cNvSpPr txBox="1"/>
            <p:nvPr/>
          </p:nvSpPr>
          <p:spPr>
            <a:xfrm>
              <a:off x="1668099" y="6191670"/>
              <a:ext cx="2035370" cy="273108"/>
            </a:xfrm>
            <a:prstGeom prst="rect">
              <a:avLst/>
            </a:prstGeom>
            <a:noFill/>
            <a:ln w="12700">
              <a:noFill/>
            </a:ln>
          </p:spPr>
          <p:txBody>
            <a:bodyPr wrap="square" lIns="0" tIns="0" rIns="0" bIns="0" rtlCol="0" anchor="b">
              <a:spAutoFit/>
            </a:bodyPr>
            <a:lstStyle>
              <a:defPPr>
                <a:defRPr lang="en-US"/>
              </a:defPPr>
              <a:lvl1pPr marL="114300" indent="-114300" defTabSz="932418">
                <a:spcBef>
                  <a:spcPts val="240"/>
                </a:spcBef>
                <a:buFont typeface="Arial" panose="020B0604020202020204" pitchFamily="34" charset="0"/>
                <a:buChar char="•"/>
                <a:defRPr sz="1000" b="1" kern="0">
                  <a:gradFill>
                    <a:gsLst>
                      <a:gs pos="2917">
                        <a:srgbClr val="FAFAFA"/>
                      </a:gs>
                      <a:gs pos="32000">
                        <a:srgbClr val="FAFAFA"/>
                      </a:gs>
                    </a:gsLst>
                    <a:lin ang="5400000" scaled="0"/>
                  </a:gradFill>
                </a:defRPr>
              </a:lvl1pPr>
            </a:lstStyle>
            <a:p>
              <a:pPr marL="0" marR="0" lvl="0" indent="0" algn="l" defTabSz="932418" rtl="0" eaLnBrk="1" fontAlgn="auto" latinLnBrk="0" hangingPunct="1">
                <a:lnSpc>
                  <a:spcPct val="100000"/>
                </a:lnSpc>
                <a:spcBef>
                  <a:spcPts val="240"/>
                </a:spcBef>
                <a:spcAft>
                  <a:spcPts val="0"/>
                </a:spcAft>
                <a:buClrTx/>
                <a:buSzTx/>
                <a:buFont typeface="Arial" panose="020B0604020202020204" pitchFamily="34" charset="0"/>
                <a:buNone/>
                <a:tabLst/>
                <a:defRPr/>
              </a:pPr>
              <a:r>
                <a:rPr kumimoji="0" lang="it-IT" sz="1400" b="0" i="0" u="none" strike="noStrike" kern="0" cap="none" spc="0" normalizeH="0" baseline="0" noProof="0">
                  <a:ln>
                    <a:noFill/>
                  </a:ln>
                  <a:solidFill>
                    <a:schemeClr val="bg1"/>
                  </a:solidFill>
                  <a:effectLst/>
                  <a:uLnTx/>
                  <a:uFillTx/>
                  <a:ea typeface="+mn-ea"/>
                  <a:cs typeface="Segoe UI Semilight" panose="020B0402040204020203" pitchFamily="34" charset="0"/>
                </a:rPr>
                <a:t>Customer invests in Azure</a:t>
              </a:r>
            </a:p>
          </p:txBody>
        </p:sp>
        <p:cxnSp>
          <p:nvCxnSpPr>
            <p:cNvPr id="28" name="Straight Connector 27">
              <a:extLst>
                <a:ext uri="{FF2B5EF4-FFF2-40B4-BE49-F238E27FC236}">
                  <a16:creationId xmlns:a16="http://schemas.microsoft.com/office/drawing/2014/main" id="{8C9F8544-2EC0-4BC3-8775-CD5753E77790}"/>
                </a:ext>
              </a:extLst>
            </p:cNvPr>
            <p:cNvCxnSpPr>
              <a:cxnSpLocks/>
            </p:cNvCxnSpPr>
            <p:nvPr/>
          </p:nvCxnSpPr>
          <p:spPr>
            <a:xfrm>
              <a:off x="1378180" y="1180480"/>
              <a:ext cx="0" cy="5360019"/>
            </a:xfrm>
            <a:prstGeom prst="line">
              <a:avLst/>
            </a:prstGeom>
            <a:noFill/>
            <a:ln w="12700" cap="rnd" cmpd="sng" algn="ctr">
              <a:solidFill>
                <a:schemeClr val="bg1">
                  <a:lumMod val="75000"/>
                </a:schemeClr>
              </a:solidFill>
              <a:prstDash val="solid"/>
              <a:headEnd type="arrow" w="med" len="sm"/>
              <a:tailEnd type="none"/>
            </a:ln>
            <a:effectLst/>
          </p:spPr>
        </p:cxnSp>
        <p:cxnSp>
          <p:nvCxnSpPr>
            <p:cNvPr id="29" name="Straight Connector 28">
              <a:extLst>
                <a:ext uri="{FF2B5EF4-FFF2-40B4-BE49-F238E27FC236}">
                  <a16:creationId xmlns:a16="http://schemas.microsoft.com/office/drawing/2014/main" id="{6B975249-7E74-45DA-977E-BAC89B38C050}"/>
                </a:ext>
              </a:extLst>
            </p:cNvPr>
            <p:cNvCxnSpPr>
              <a:cxnSpLocks/>
            </p:cNvCxnSpPr>
            <p:nvPr/>
          </p:nvCxnSpPr>
          <p:spPr>
            <a:xfrm>
              <a:off x="3947666" y="6456724"/>
              <a:ext cx="0" cy="83775"/>
            </a:xfrm>
            <a:prstGeom prst="line">
              <a:avLst/>
            </a:prstGeom>
            <a:noFill/>
            <a:ln w="12700" cap="rnd" cmpd="sng" algn="ctr">
              <a:solidFill>
                <a:schemeClr val="bg1">
                  <a:lumMod val="75000"/>
                </a:schemeClr>
              </a:solidFill>
              <a:prstDash val="solid"/>
              <a:headEnd type="none"/>
              <a:tailEnd type="none"/>
            </a:ln>
            <a:effectLst/>
          </p:spPr>
        </p:cxnSp>
        <p:cxnSp>
          <p:nvCxnSpPr>
            <p:cNvPr id="30" name="Straight Connector 29">
              <a:extLst>
                <a:ext uri="{FF2B5EF4-FFF2-40B4-BE49-F238E27FC236}">
                  <a16:creationId xmlns:a16="http://schemas.microsoft.com/office/drawing/2014/main" id="{F6C95F92-7EF2-41E6-ACF3-E07E978DAA29}"/>
                </a:ext>
              </a:extLst>
            </p:cNvPr>
            <p:cNvCxnSpPr>
              <a:cxnSpLocks/>
            </p:cNvCxnSpPr>
            <p:nvPr/>
          </p:nvCxnSpPr>
          <p:spPr>
            <a:xfrm>
              <a:off x="6471431" y="6456724"/>
              <a:ext cx="0" cy="83775"/>
            </a:xfrm>
            <a:prstGeom prst="line">
              <a:avLst/>
            </a:prstGeom>
            <a:noFill/>
            <a:ln w="12700" cap="rnd" cmpd="sng" algn="ctr">
              <a:solidFill>
                <a:schemeClr val="bg1">
                  <a:lumMod val="75000"/>
                </a:schemeClr>
              </a:solidFill>
              <a:prstDash val="solid"/>
              <a:headEnd type="none"/>
              <a:tailEnd type="none"/>
            </a:ln>
            <a:effectLst/>
          </p:spPr>
        </p:cxnSp>
        <p:cxnSp>
          <p:nvCxnSpPr>
            <p:cNvPr id="31" name="Straight Connector 30">
              <a:extLst>
                <a:ext uri="{FF2B5EF4-FFF2-40B4-BE49-F238E27FC236}">
                  <a16:creationId xmlns:a16="http://schemas.microsoft.com/office/drawing/2014/main" id="{921D753C-94C5-4DF1-A960-121D03F5B993}"/>
                </a:ext>
              </a:extLst>
            </p:cNvPr>
            <p:cNvCxnSpPr>
              <a:cxnSpLocks/>
            </p:cNvCxnSpPr>
            <p:nvPr/>
          </p:nvCxnSpPr>
          <p:spPr>
            <a:xfrm>
              <a:off x="8982452" y="6456724"/>
              <a:ext cx="0" cy="83775"/>
            </a:xfrm>
            <a:prstGeom prst="line">
              <a:avLst/>
            </a:prstGeom>
            <a:noFill/>
            <a:ln w="12700" cap="rnd" cmpd="sng" algn="ctr">
              <a:solidFill>
                <a:schemeClr val="bg1">
                  <a:lumMod val="75000"/>
                </a:schemeClr>
              </a:solidFill>
              <a:prstDash val="solid"/>
              <a:headEnd type="none"/>
              <a:tailEnd type="none"/>
            </a:ln>
            <a:effectLst/>
          </p:spPr>
        </p:cxnSp>
        <p:cxnSp>
          <p:nvCxnSpPr>
            <p:cNvPr id="32" name="Straight Connector 31">
              <a:extLst>
                <a:ext uri="{FF2B5EF4-FFF2-40B4-BE49-F238E27FC236}">
                  <a16:creationId xmlns:a16="http://schemas.microsoft.com/office/drawing/2014/main" id="{1FFC61CF-F388-465D-9B3C-6CDAA14A544C}"/>
                </a:ext>
              </a:extLst>
            </p:cNvPr>
            <p:cNvCxnSpPr/>
            <p:nvPr/>
          </p:nvCxnSpPr>
          <p:spPr>
            <a:xfrm>
              <a:off x="2051031"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33" name="Straight Connector 32">
              <a:extLst>
                <a:ext uri="{FF2B5EF4-FFF2-40B4-BE49-F238E27FC236}">
                  <a16:creationId xmlns:a16="http://schemas.microsoft.com/office/drawing/2014/main" id="{5E9E1D6E-462C-472A-B246-B86AE67FB7E7}"/>
                </a:ext>
              </a:extLst>
            </p:cNvPr>
            <p:cNvCxnSpPr/>
            <p:nvPr/>
          </p:nvCxnSpPr>
          <p:spPr>
            <a:xfrm>
              <a:off x="4590036"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34" name="Straight Connector 33">
              <a:extLst>
                <a:ext uri="{FF2B5EF4-FFF2-40B4-BE49-F238E27FC236}">
                  <a16:creationId xmlns:a16="http://schemas.microsoft.com/office/drawing/2014/main" id="{8B349974-0BE0-49D6-8DF0-EB84BA60A5CC}"/>
                </a:ext>
              </a:extLst>
            </p:cNvPr>
            <p:cNvCxnSpPr/>
            <p:nvPr/>
          </p:nvCxnSpPr>
          <p:spPr>
            <a:xfrm>
              <a:off x="7099186"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35" name="Straight Connector 34">
              <a:extLst>
                <a:ext uri="{FF2B5EF4-FFF2-40B4-BE49-F238E27FC236}">
                  <a16:creationId xmlns:a16="http://schemas.microsoft.com/office/drawing/2014/main" id="{956D5361-B3FE-45D0-80D6-462C96C94F62}"/>
                </a:ext>
              </a:extLst>
            </p:cNvPr>
            <p:cNvCxnSpPr/>
            <p:nvPr/>
          </p:nvCxnSpPr>
          <p:spPr>
            <a:xfrm>
              <a:off x="9659551"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36" name="Straight Connector 35">
              <a:extLst>
                <a:ext uri="{FF2B5EF4-FFF2-40B4-BE49-F238E27FC236}">
                  <a16:creationId xmlns:a16="http://schemas.microsoft.com/office/drawing/2014/main" id="{2FA13EB3-A204-4173-86E4-5CBAE8E5E4E7}"/>
                </a:ext>
              </a:extLst>
            </p:cNvPr>
            <p:cNvCxnSpPr/>
            <p:nvPr/>
          </p:nvCxnSpPr>
          <p:spPr>
            <a:xfrm>
              <a:off x="3320534"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37" name="Straight Connector 36">
              <a:extLst>
                <a:ext uri="{FF2B5EF4-FFF2-40B4-BE49-F238E27FC236}">
                  <a16:creationId xmlns:a16="http://schemas.microsoft.com/office/drawing/2014/main" id="{6E79AC96-2325-4D29-A176-4360905145E0}"/>
                </a:ext>
              </a:extLst>
            </p:cNvPr>
            <p:cNvCxnSpPr/>
            <p:nvPr/>
          </p:nvCxnSpPr>
          <p:spPr>
            <a:xfrm>
              <a:off x="5859539"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38" name="Straight Connector 37">
              <a:extLst>
                <a:ext uri="{FF2B5EF4-FFF2-40B4-BE49-F238E27FC236}">
                  <a16:creationId xmlns:a16="http://schemas.microsoft.com/office/drawing/2014/main" id="{EF5BB679-1907-4329-A971-A24E180A8A39}"/>
                </a:ext>
              </a:extLst>
            </p:cNvPr>
            <p:cNvCxnSpPr/>
            <p:nvPr/>
          </p:nvCxnSpPr>
          <p:spPr>
            <a:xfrm>
              <a:off x="8354696"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39" name="Straight Connector 38">
              <a:extLst>
                <a:ext uri="{FF2B5EF4-FFF2-40B4-BE49-F238E27FC236}">
                  <a16:creationId xmlns:a16="http://schemas.microsoft.com/office/drawing/2014/main" id="{F5D77850-00AD-44E7-A52C-B23E898D639C}"/>
                </a:ext>
              </a:extLst>
            </p:cNvPr>
            <p:cNvCxnSpPr/>
            <p:nvPr/>
          </p:nvCxnSpPr>
          <p:spPr>
            <a:xfrm>
              <a:off x="10937550"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40" name="Straight Connector 39">
              <a:extLst>
                <a:ext uri="{FF2B5EF4-FFF2-40B4-BE49-F238E27FC236}">
                  <a16:creationId xmlns:a16="http://schemas.microsoft.com/office/drawing/2014/main" id="{141FD5DA-44A0-42E5-AF17-F58F73459475}"/>
                </a:ext>
              </a:extLst>
            </p:cNvPr>
            <p:cNvCxnSpPr/>
            <p:nvPr/>
          </p:nvCxnSpPr>
          <p:spPr>
            <a:xfrm>
              <a:off x="2685782"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41" name="Straight Connector 40">
              <a:extLst>
                <a:ext uri="{FF2B5EF4-FFF2-40B4-BE49-F238E27FC236}">
                  <a16:creationId xmlns:a16="http://schemas.microsoft.com/office/drawing/2014/main" id="{82069B66-B994-4CF9-8007-937D7096D601}"/>
                </a:ext>
              </a:extLst>
            </p:cNvPr>
            <p:cNvCxnSpPr/>
            <p:nvPr/>
          </p:nvCxnSpPr>
          <p:spPr>
            <a:xfrm>
              <a:off x="5224788"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42" name="Straight Connector 41">
              <a:extLst>
                <a:ext uri="{FF2B5EF4-FFF2-40B4-BE49-F238E27FC236}">
                  <a16:creationId xmlns:a16="http://schemas.microsoft.com/office/drawing/2014/main" id="{CE888736-9E2E-4715-8454-6DA8EB1DC4E3}"/>
                </a:ext>
              </a:extLst>
            </p:cNvPr>
            <p:cNvCxnSpPr/>
            <p:nvPr/>
          </p:nvCxnSpPr>
          <p:spPr>
            <a:xfrm>
              <a:off x="7726941"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43" name="Straight Connector 42">
              <a:extLst>
                <a:ext uri="{FF2B5EF4-FFF2-40B4-BE49-F238E27FC236}">
                  <a16:creationId xmlns:a16="http://schemas.microsoft.com/office/drawing/2014/main" id="{AB618AA8-E59D-4085-996E-73F71F916F43}"/>
                </a:ext>
              </a:extLst>
            </p:cNvPr>
            <p:cNvCxnSpPr/>
            <p:nvPr/>
          </p:nvCxnSpPr>
          <p:spPr>
            <a:xfrm>
              <a:off x="10298550" y="6488031"/>
              <a:ext cx="0" cy="52468"/>
            </a:xfrm>
            <a:prstGeom prst="line">
              <a:avLst/>
            </a:prstGeom>
            <a:noFill/>
            <a:ln w="12700" cap="rnd" cmpd="sng" algn="ctr">
              <a:solidFill>
                <a:schemeClr val="bg1">
                  <a:lumMod val="75000"/>
                </a:schemeClr>
              </a:solidFill>
              <a:prstDash val="solid"/>
              <a:headEnd type="none"/>
              <a:tailEnd type="none"/>
            </a:ln>
            <a:effectLst/>
          </p:spPr>
        </p:cxnSp>
        <p:cxnSp>
          <p:nvCxnSpPr>
            <p:cNvPr id="44" name="Straight Connector 43">
              <a:extLst>
                <a:ext uri="{FF2B5EF4-FFF2-40B4-BE49-F238E27FC236}">
                  <a16:creationId xmlns:a16="http://schemas.microsoft.com/office/drawing/2014/main" id="{73C109C1-D79E-4FF2-8BC6-B37774AE1C76}"/>
                </a:ext>
              </a:extLst>
            </p:cNvPr>
            <p:cNvCxnSpPr>
              <a:cxnSpLocks/>
            </p:cNvCxnSpPr>
            <p:nvPr/>
          </p:nvCxnSpPr>
          <p:spPr>
            <a:xfrm flipH="1">
              <a:off x="1386840" y="6540499"/>
              <a:ext cx="10068560" cy="0"/>
            </a:xfrm>
            <a:prstGeom prst="line">
              <a:avLst/>
            </a:prstGeom>
            <a:noFill/>
            <a:ln w="12700" cap="rnd" cmpd="sng" algn="ctr">
              <a:solidFill>
                <a:schemeClr val="bg1">
                  <a:lumMod val="75000"/>
                </a:schemeClr>
              </a:solidFill>
              <a:prstDash val="solid"/>
              <a:headEnd type="none"/>
              <a:tailEnd type="none"/>
            </a:ln>
            <a:effectLst/>
          </p:spPr>
        </p:cxnSp>
      </p:grpSp>
      <p:sp>
        <p:nvSpPr>
          <p:cNvPr id="14" name="TextBox 13">
            <a:extLst>
              <a:ext uri="{FF2B5EF4-FFF2-40B4-BE49-F238E27FC236}">
                <a16:creationId xmlns:a16="http://schemas.microsoft.com/office/drawing/2014/main" id="{E035719C-CF79-41E2-9375-5680FC96A80F}"/>
              </a:ext>
            </a:extLst>
          </p:cNvPr>
          <p:cNvSpPr txBox="1"/>
          <p:nvPr/>
        </p:nvSpPr>
        <p:spPr>
          <a:xfrm rot="16200000">
            <a:off x="1090451" y="1652825"/>
            <a:ext cx="795993" cy="427534"/>
          </a:xfrm>
          <a:prstGeom prst="rect">
            <a:avLst/>
          </a:prstGeom>
          <a:noFill/>
        </p:spPr>
        <p:txBody>
          <a:bodyPr wrap="square" lIns="0" tIns="143980" rIns="0" bIns="146284"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nl-NL" sz="2400" b="0" i="1" u="none" strike="noStrike" kern="0" cap="none" spc="0" normalizeH="0" baseline="0" noProof="0">
                <a:ln>
                  <a:noFill/>
                </a:ln>
                <a:solidFill>
                  <a:schemeClr val="tx2"/>
                </a:solidFill>
                <a:effectLst/>
                <a:uLnTx/>
                <a:uFillTx/>
                <a:latin typeface="Segoe UI Semibold"/>
                <a:ea typeface="+mn-ea"/>
                <a:cs typeface="+mn-cs"/>
              </a:rPr>
              <a:t>Value</a:t>
            </a:r>
          </a:p>
        </p:txBody>
      </p:sp>
      <p:sp>
        <p:nvSpPr>
          <p:cNvPr id="20" name="TextBox 19">
            <a:extLst>
              <a:ext uri="{FF2B5EF4-FFF2-40B4-BE49-F238E27FC236}">
                <a16:creationId xmlns:a16="http://schemas.microsoft.com/office/drawing/2014/main" id="{30BA9BA5-88F4-4FBA-BEE7-FD8AC2AF6C04}"/>
              </a:ext>
            </a:extLst>
          </p:cNvPr>
          <p:cNvSpPr txBox="1"/>
          <p:nvPr/>
        </p:nvSpPr>
        <p:spPr>
          <a:xfrm>
            <a:off x="2546136" y="6368347"/>
            <a:ext cx="1048364" cy="246221"/>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tx2"/>
                </a:solidFill>
                <a:effectLst/>
                <a:uLnTx/>
                <a:uFillTx/>
                <a:latin typeface="Segoe UI Semibold"/>
                <a:ea typeface="+mn-ea"/>
                <a:cs typeface="+mn-cs"/>
              </a:rPr>
              <a:t>Early Cloud</a:t>
            </a:r>
          </a:p>
        </p:txBody>
      </p:sp>
      <p:sp>
        <p:nvSpPr>
          <p:cNvPr id="22" name="TextBox 21">
            <a:extLst>
              <a:ext uri="{FF2B5EF4-FFF2-40B4-BE49-F238E27FC236}">
                <a16:creationId xmlns:a16="http://schemas.microsoft.com/office/drawing/2014/main" id="{B16A70BF-11BE-4E2E-8E84-3950FCFEB994}"/>
              </a:ext>
            </a:extLst>
          </p:cNvPr>
          <p:cNvSpPr txBox="1"/>
          <p:nvPr/>
        </p:nvSpPr>
        <p:spPr>
          <a:xfrm>
            <a:off x="10065222" y="6368347"/>
            <a:ext cx="1225512" cy="246221"/>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tx2"/>
                </a:solidFill>
                <a:effectLst/>
                <a:uLnTx/>
                <a:uFillTx/>
                <a:latin typeface="Segoe UI Semibold"/>
                <a:ea typeface="+mn-ea"/>
                <a:cs typeface="+mn-cs"/>
              </a:rPr>
              <a:t>Fully Enabled</a:t>
            </a:r>
          </a:p>
        </p:txBody>
      </p:sp>
      <p:cxnSp>
        <p:nvCxnSpPr>
          <p:cNvPr id="3" name="Straight Arrow Connector 2">
            <a:extLst>
              <a:ext uri="{FF2B5EF4-FFF2-40B4-BE49-F238E27FC236}">
                <a16:creationId xmlns:a16="http://schemas.microsoft.com/office/drawing/2014/main" id="{3BBB5863-AE5D-436E-B84E-041ACFD00672}"/>
              </a:ext>
            </a:extLst>
          </p:cNvPr>
          <p:cNvCxnSpPr>
            <a:cxnSpLocks/>
          </p:cNvCxnSpPr>
          <p:nvPr/>
        </p:nvCxnSpPr>
        <p:spPr>
          <a:xfrm>
            <a:off x="4294462" y="6491457"/>
            <a:ext cx="5070798" cy="0"/>
          </a:xfrm>
          <a:prstGeom prst="straightConnector1">
            <a:avLst/>
          </a:prstGeom>
          <a:ln>
            <a:solidFill>
              <a:schemeClr val="tx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9AD8788-F542-4EE1-AA41-2C94772A82E2}"/>
              </a:ext>
            </a:extLst>
          </p:cNvPr>
          <p:cNvSpPr txBox="1"/>
          <p:nvPr/>
        </p:nvSpPr>
        <p:spPr>
          <a:xfrm>
            <a:off x="662738" y="3930483"/>
            <a:ext cx="942822" cy="215444"/>
          </a:xfrm>
          <a:prstGeom prst="rect">
            <a:avLst/>
          </a:prstGeom>
          <a:noFill/>
        </p:spPr>
        <p:txBody>
          <a:bodyPr wrap="none" lIns="0" tIns="0" rIns="0" bIns="0" rtlCol="0">
            <a:spAutoFit/>
          </a:bodyPr>
          <a:lstStyle/>
          <a:p>
            <a:pPr algn="l"/>
            <a:r>
              <a:rPr lang="en-US" sz="1400"/>
              <a:t>Governance</a:t>
            </a:r>
          </a:p>
        </p:txBody>
      </p:sp>
      <p:sp>
        <p:nvSpPr>
          <p:cNvPr id="50" name="TextBox 49">
            <a:extLst>
              <a:ext uri="{FF2B5EF4-FFF2-40B4-BE49-F238E27FC236}">
                <a16:creationId xmlns:a16="http://schemas.microsoft.com/office/drawing/2014/main" id="{C94649B0-6788-411B-AAFE-792C329D58A2}"/>
              </a:ext>
            </a:extLst>
          </p:cNvPr>
          <p:cNvSpPr txBox="1"/>
          <p:nvPr/>
        </p:nvSpPr>
        <p:spPr>
          <a:xfrm>
            <a:off x="648310" y="4535543"/>
            <a:ext cx="957250" cy="215444"/>
          </a:xfrm>
          <a:prstGeom prst="rect">
            <a:avLst/>
          </a:prstGeom>
          <a:noFill/>
        </p:spPr>
        <p:txBody>
          <a:bodyPr wrap="none" lIns="0" tIns="0" rIns="0" bIns="0" rtlCol="0">
            <a:spAutoFit/>
          </a:bodyPr>
          <a:lstStyle/>
          <a:p>
            <a:pPr algn="l"/>
            <a:r>
              <a:rPr lang="en-US" sz="1400"/>
              <a:t>Architecture</a:t>
            </a:r>
          </a:p>
        </p:txBody>
      </p:sp>
      <p:sp>
        <p:nvSpPr>
          <p:cNvPr id="51" name="TextBox 50">
            <a:extLst>
              <a:ext uri="{FF2B5EF4-FFF2-40B4-BE49-F238E27FC236}">
                <a16:creationId xmlns:a16="http://schemas.microsoft.com/office/drawing/2014/main" id="{0187EE17-B114-48B1-9469-D01D545FE83A}"/>
              </a:ext>
            </a:extLst>
          </p:cNvPr>
          <p:cNvSpPr txBox="1"/>
          <p:nvPr/>
        </p:nvSpPr>
        <p:spPr>
          <a:xfrm>
            <a:off x="728717" y="5140603"/>
            <a:ext cx="876843" cy="215444"/>
          </a:xfrm>
          <a:prstGeom prst="rect">
            <a:avLst/>
          </a:prstGeom>
          <a:noFill/>
        </p:spPr>
        <p:txBody>
          <a:bodyPr wrap="none" lIns="0" tIns="0" rIns="0" bIns="0" rtlCol="0">
            <a:spAutoFit/>
          </a:bodyPr>
          <a:lstStyle/>
          <a:p>
            <a:pPr algn="l"/>
            <a:r>
              <a:rPr lang="en-US" sz="1400"/>
              <a:t>Operations</a:t>
            </a:r>
          </a:p>
        </p:txBody>
      </p:sp>
      <p:sp>
        <p:nvSpPr>
          <p:cNvPr id="52" name="TextBox 51">
            <a:extLst>
              <a:ext uri="{FF2B5EF4-FFF2-40B4-BE49-F238E27FC236}">
                <a16:creationId xmlns:a16="http://schemas.microsoft.com/office/drawing/2014/main" id="{9FCE8876-982E-4891-AF10-D7EB004D1433}"/>
              </a:ext>
            </a:extLst>
          </p:cNvPr>
          <p:cNvSpPr txBox="1"/>
          <p:nvPr/>
        </p:nvSpPr>
        <p:spPr>
          <a:xfrm>
            <a:off x="585216" y="5745663"/>
            <a:ext cx="1020344" cy="215444"/>
          </a:xfrm>
          <a:prstGeom prst="rect">
            <a:avLst/>
          </a:prstGeom>
          <a:noFill/>
        </p:spPr>
        <p:txBody>
          <a:bodyPr wrap="none" lIns="0" tIns="0" rIns="0" bIns="0" rtlCol="0">
            <a:spAutoFit/>
          </a:bodyPr>
          <a:lstStyle/>
          <a:p>
            <a:pPr algn="l"/>
            <a:r>
              <a:rPr lang="en-US" sz="1400"/>
              <a:t>Organization</a:t>
            </a:r>
          </a:p>
        </p:txBody>
      </p:sp>
      <p:sp>
        <p:nvSpPr>
          <p:cNvPr id="10" name="Freeform: Shape 9">
            <a:extLst>
              <a:ext uri="{FF2B5EF4-FFF2-40B4-BE49-F238E27FC236}">
                <a16:creationId xmlns:a16="http://schemas.microsoft.com/office/drawing/2014/main" id="{E4E0C2B5-8E10-4EFE-B2C1-9EA1D1ADA741}"/>
              </a:ext>
            </a:extLst>
          </p:cNvPr>
          <p:cNvSpPr/>
          <p:nvPr/>
        </p:nvSpPr>
        <p:spPr bwMode="auto">
          <a:xfrm>
            <a:off x="1849985" y="3395031"/>
            <a:ext cx="2435691" cy="925030"/>
          </a:xfrm>
          <a:custGeom>
            <a:avLst/>
            <a:gdLst>
              <a:gd name="connsiteX0" fmla="*/ 1712566 w 1712566"/>
              <a:gd name="connsiteY0" fmla="*/ 0 h 1285869"/>
              <a:gd name="connsiteX1" fmla="*/ 1712566 w 1712566"/>
              <a:gd name="connsiteY1" fmla="*/ 1285869 h 1285869"/>
              <a:gd name="connsiteX2" fmla="*/ 0 w 1712566"/>
              <a:gd name="connsiteY2" fmla="*/ 1285869 h 1285869"/>
              <a:gd name="connsiteX3" fmla="*/ 0 w 1712566"/>
              <a:gd name="connsiteY3" fmla="*/ 195530 h 1285869"/>
              <a:gd name="connsiteX4" fmla="*/ 439856 w 1712566"/>
              <a:gd name="connsiteY4" fmla="*/ 173562 h 1285869"/>
              <a:gd name="connsiteX5" fmla="*/ 1417215 w 1712566"/>
              <a:gd name="connsiteY5" fmla="*/ 56202 h 1285869"/>
              <a:gd name="connsiteX6" fmla="*/ 1712566 w 1712566"/>
              <a:gd name="connsiteY6" fmla="*/ 0 h 128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566" h="1285869">
                <a:moveTo>
                  <a:pt x="1712566" y="0"/>
                </a:moveTo>
                <a:lnTo>
                  <a:pt x="1712566" y="1285869"/>
                </a:lnTo>
                <a:lnTo>
                  <a:pt x="0" y="1285869"/>
                </a:lnTo>
                <a:lnTo>
                  <a:pt x="0" y="195530"/>
                </a:lnTo>
                <a:lnTo>
                  <a:pt x="439856" y="173562"/>
                </a:lnTo>
                <a:cubicBezTo>
                  <a:pt x="770326" y="149004"/>
                  <a:pt x="1096575" y="109659"/>
                  <a:pt x="1417215" y="56202"/>
                </a:cubicBezTo>
                <a:lnTo>
                  <a:pt x="1712566" y="0"/>
                </a:lnTo>
                <a:close/>
              </a:path>
            </a:pathLst>
          </a:custGeom>
          <a:solidFill>
            <a:srgbClr val="1C81CC"/>
          </a:solidFill>
          <a:ln w="9525" cap="flat" cmpd="sng" algn="ctr">
            <a:noFill/>
            <a:prstDash val="solid"/>
            <a:headEnd type="none" w="med" len="med"/>
            <a:tailEnd type="none" w="med" len="med"/>
          </a:ln>
          <a:effectLst/>
        </p:spPr>
        <p:txBody>
          <a:bodyPr rot="0" spcFirstLastPara="0" vertOverflow="overflow" horzOverflow="overflow" vert="horz" wrap="square" lIns="54864" tIns="45720" rIns="54864" bIns="45720" numCol="1" spcCol="0" rtlCol="0" fromWordArt="0" anchor="b" anchorCtr="0" forceAA="0" compatLnSpc="1">
            <a:prstTxWarp prst="textNoShape">
              <a:avLst/>
            </a:prstTxWarp>
            <a:noAutofit/>
          </a:bodyPr>
          <a:lstStyle/>
          <a:p>
            <a:pPr lvl="0" defTabSz="932293" fontAlgn="base">
              <a:spcBef>
                <a:spcPct val="0"/>
              </a:spcBef>
              <a:spcAft>
                <a:spcPts val="200"/>
              </a:spcAft>
              <a:defRPr/>
            </a:pPr>
            <a:r>
              <a:rPr lang="en-US" sz="1000" kern="0">
                <a:solidFill>
                  <a:schemeClr val="bg1"/>
                </a:solidFill>
                <a:ea typeface="Segoe UI" pitchFamily="34" charset="0"/>
                <a:cs typeface="Segoe UI" pitchFamily="34" charset="0"/>
              </a:rPr>
              <a:t>Mimics on-premises controls using scripts with manual verification</a:t>
            </a:r>
            <a:endParaRPr lang="en-US" sz="1000" kern="0" err="1">
              <a:solidFill>
                <a:schemeClr val="bg1"/>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8B15EEA1-0BDE-462B-BE7D-0CF2839DFF01}"/>
              </a:ext>
            </a:extLst>
          </p:cNvPr>
          <p:cNvSpPr/>
          <p:nvPr/>
        </p:nvSpPr>
        <p:spPr bwMode="auto">
          <a:xfrm>
            <a:off x="9462623" y="1084661"/>
            <a:ext cx="2435689" cy="3235400"/>
          </a:xfrm>
          <a:custGeom>
            <a:avLst/>
            <a:gdLst>
              <a:gd name="connsiteX0" fmla="*/ 1712565 w 1712565"/>
              <a:gd name="connsiteY0" fmla="*/ 0 h 4459786"/>
              <a:gd name="connsiteX1" fmla="*/ 1712565 w 1712565"/>
              <a:gd name="connsiteY1" fmla="*/ 4459786 h 4459786"/>
              <a:gd name="connsiteX2" fmla="*/ 0 w 1712565"/>
              <a:gd name="connsiteY2" fmla="*/ 4459786 h 4459786"/>
              <a:gd name="connsiteX3" fmla="*/ 0 w 1712565"/>
              <a:gd name="connsiteY3" fmla="*/ 1673663 h 4459786"/>
              <a:gd name="connsiteX4" fmla="*/ 301043 w 1712565"/>
              <a:gd name="connsiteY4" fmla="*/ 1453757 h 4459786"/>
              <a:gd name="connsiteX5" fmla="*/ 1517931 w 1712565"/>
              <a:gd name="connsiteY5" fmla="*/ 263343 h 4459786"/>
              <a:gd name="connsiteX6" fmla="*/ 1712565 w 1712565"/>
              <a:gd name="connsiteY6" fmla="*/ 0 h 445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565" h="4459786">
                <a:moveTo>
                  <a:pt x="1712565" y="0"/>
                </a:moveTo>
                <a:lnTo>
                  <a:pt x="1712565" y="4459786"/>
                </a:lnTo>
                <a:lnTo>
                  <a:pt x="0" y="4459786"/>
                </a:lnTo>
                <a:lnTo>
                  <a:pt x="0" y="1673663"/>
                </a:lnTo>
                <a:lnTo>
                  <a:pt x="301043" y="1453757"/>
                </a:lnTo>
                <a:cubicBezTo>
                  <a:pt x="760619" y="1098174"/>
                  <a:pt x="1169955" y="699578"/>
                  <a:pt x="1517931" y="263343"/>
                </a:cubicBezTo>
                <a:lnTo>
                  <a:pt x="1712565" y="0"/>
                </a:lnTo>
                <a:close/>
              </a:path>
            </a:pathLst>
          </a:custGeom>
          <a:solidFill>
            <a:schemeClr val="accent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54864" tIns="45720" rIns="54864" bIns="45720" numCol="1" spcCol="0" rtlCol="0" fromWordArt="0" anchor="b" anchorCtr="0" forceAA="0" compatLnSpc="1">
            <a:prstTxWarp prst="textNoShape">
              <a:avLst/>
            </a:prstTxWarp>
            <a:noAutofit/>
          </a:bodyPr>
          <a:lstStyle/>
          <a:p>
            <a:pPr lvl="0" defTabSz="932293" fontAlgn="base">
              <a:spcBef>
                <a:spcPct val="0"/>
              </a:spcBef>
              <a:spcAft>
                <a:spcPts val="200"/>
              </a:spcAft>
              <a:defRPr/>
            </a:pPr>
            <a:r>
              <a:rPr lang="en-US" sz="1000" kern="0">
                <a:solidFill>
                  <a:schemeClr val="bg1"/>
                </a:solidFill>
                <a:cs typeface="Segoe UI" pitchFamily="34" charset="0"/>
              </a:rPr>
              <a:t>Policy driven risk management (control-based)</a:t>
            </a:r>
          </a:p>
          <a:p>
            <a:pPr lvl="0" defTabSz="932293" fontAlgn="base">
              <a:spcBef>
                <a:spcPct val="0"/>
              </a:spcBef>
              <a:spcAft>
                <a:spcPts val="200"/>
              </a:spcAft>
              <a:defRPr/>
            </a:pPr>
            <a:r>
              <a:rPr lang="en-US" sz="1000" kern="0">
                <a:solidFill>
                  <a:schemeClr val="bg1"/>
                </a:solidFill>
                <a:cs typeface="Segoe UI" pitchFamily="34" charset="0"/>
              </a:rPr>
              <a:t>Full Governance lifecycle</a:t>
            </a:r>
          </a:p>
        </p:txBody>
      </p:sp>
      <p:sp>
        <p:nvSpPr>
          <p:cNvPr id="8" name="Freeform: Shape 7">
            <a:extLst>
              <a:ext uri="{FF2B5EF4-FFF2-40B4-BE49-F238E27FC236}">
                <a16:creationId xmlns:a16="http://schemas.microsoft.com/office/drawing/2014/main" id="{3E1D69A8-0298-4C66-9A02-49ECB829ECA7}"/>
              </a:ext>
            </a:extLst>
          </p:cNvPr>
          <p:cNvSpPr/>
          <p:nvPr/>
        </p:nvSpPr>
        <p:spPr bwMode="auto">
          <a:xfrm>
            <a:off x="6925077" y="2332794"/>
            <a:ext cx="2435691" cy="1987267"/>
          </a:xfrm>
          <a:custGeom>
            <a:avLst/>
            <a:gdLst>
              <a:gd name="connsiteX0" fmla="*/ 1712566 w 1712566"/>
              <a:gd name="connsiteY0" fmla="*/ 0 h 2740013"/>
              <a:gd name="connsiteX1" fmla="*/ 1712566 w 1712566"/>
              <a:gd name="connsiteY1" fmla="*/ 2740013 h 2740013"/>
              <a:gd name="connsiteX2" fmla="*/ 0 w 1712566"/>
              <a:gd name="connsiteY2" fmla="*/ 2740013 h 2740013"/>
              <a:gd name="connsiteX3" fmla="*/ 0 w 1712566"/>
              <a:gd name="connsiteY3" fmla="*/ 910741 h 2740013"/>
              <a:gd name="connsiteX4" fmla="*/ 140798 w 1712566"/>
              <a:gd name="connsiteY4" fmla="*/ 855291 h 2740013"/>
              <a:gd name="connsiteX5" fmla="*/ 1352333 w 1712566"/>
              <a:gd name="connsiteY5" fmla="*/ 234426 h 2740013"/>
              <a:gd name="connsiteX6" fmla="*/ 1712566 w 1712566"/>
              <a:gd name="connsiteY6" fmla="*/ 0 h 274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566" h="2740013">
                <a:moveTo>
                  <a:pt x="1712566" y="0"/>
                </a:moveTo>
                <a:lnTo>
                  <a:pt x="1712566" y="2740013"/>
                </a:lnTo>
                <a:lnTo>
                  <a:pt x="0" y="2740013"/>
                </a:lnTo>
                <a:lnTo>
                  <a:pt x="0" y="910741"/>
                </a:lnTo>
                <a:lnTo>
                  <a:pt x="140798" y="855291"/>
                </a:lnTo>
                <a:cubicBezTo>
                  <a:pt x="566648" y="675555"/>
                  <a:pt x="972058" y="467844"/>
                  <a:pt x="1352333" y="234426"/>
                </a:cubicBezTo>
                <a:lnTo>
                  <a:pt x="1712566" y="0"/>
                </a:lnTo>
                <a:close/>
              </a:path>
            </a:pathLst>
          </a:custGeom>
          <a:solidFill>
            <a:srgbClr val="005AA1"/>
          </a:solidFill>
          <a:ln w="9525" cap="flat" cmpd="sng" algn="ctr">
            <a:noFill/>
            <a:prstDash val="solid"/>
            <a:headEnd type="none" w="med" len="med"/>
            <a:tailEnd type="none" w="med" len="med"/>
          </a:ln>
          <a:effectLst/>
        </p:spPr>
        <p:txBody>
          <a:bodyPr rot="0" spcFirstLastPara="0" vertOverflow="overflow" horzOverflow="overflow" vert="horz" wrap="square" lIns="54864" tIns="45720" rIns="54864" bIns="45720" numCol="1" spcCol="0" rtlCol="0" fromWordArt="0" anchor="b" anchorCtr="0" forceAA="0" compatLnSpc="1">
            <a:prstTxWarp prst="textNoShape">
              <a:avLst/>
            </a:prstTxWarp>
            <a:noAutofit/>
          </a:bodyPr>
          <a:lstStyle/>
          <a:p>
            <a:pPr defTabSz="932293" fontAlgn="base">
              <a:spcBef>
                <a:spcPct val="0"/>
              </a:spcBef>
              <a:spcAft>
                <a:spcPts val="200"/>
              </a:spcAft>
            </a:pPr>
            <a:r>
              <a:rPr lang="en-US" sz="1000" kern="0">
                <a:solidFill>
                  <a:schemeClr val="bg1"/>
                </a:solidFill>
                <a:cs typeface="Segoe UI" pitchFamily="34" charset="0"/>
              </a:rPr>
              <a:t>Mitigation and remediation through policies and scripts</a:t>
            </a:r>
            <a:endParaRPr lang="en-US" sz="1000" kern="0" err="1">
              <a:solidFill>
                <a:schemeClr val="bg1"/>
              </a:solidFill>
              <a:cs typeface="Segoe UI" pitchFamily="34" charset="0"/>
            </a:endParaRPr>
          </a:p>
        </p:txBody>
      </p:sp>
      <p:sp>
        <p:nvSpPr>
          <p:cNvPr id="9" name="Freeform: Shape 8">
            <a:extLst>
              <a:ext uri="{FF2B5EF4-FFF2-40B4-BE49-F238E27FC236}">
                <a16:creationId xmlns:a16="http://schemas.microsoft.com/office/drawing/2014/main" id="{95AC94B7-423F-4B49-A7AE-18141DF741BB}"/>
              </a:ext>
            </a:extLst>
          </p:cNvPr>
          <p:cNvSpPr/>
          <p:nvPr/>
        </p:nvSpPr>
        <p:spPr bwMode="auto">
          <a:xfrm>
            <a:off x="4387531" y="3014189"/>
            <a:ext cx="2435691" cy="1305872"/>
          </a:xfrm>
          <a:custGeom>
            <a:avLst/>
            <a:gdLst>
              <a:gd name="connsiteX0" fmla="*/ 1712566 w 1712566"/>
              <a:gd name="connsiteY0" fmla="*/ 0 h 1803594"/>
              <a:gd name="connsiteX1" fmla="*/ 1712566 w 1712566"/>
              <a:gd name="connsiteY1" fmla="*/ 1803594 h 1803594"/>
              <a:gd name="connsiteX2" fmla="*/ 0 w 1712566"/>
              <a:gd name="connsiteY2" fmla="*/ 1803594 h 1803594"/>
              <a:gd name="connsiteX3" fmla="*/ 0 w 1712566"/>
              <a:gd name="connsiteY3" fmla="*/ 505552 h 1803594"/>
              <a:gd name="connsiteX4" fmla="*/ 117262 w 1712566"/>
              <a:gd name="connsiteY4" fmla="*/ 483238 h 1803594"/>
              <a:gd name="connsiteX5" fmla="*/ 1486075 w 1712566"/>
              <a:gd name="connsiteY5" fmla="*/ 89198 h 1803594"/>
              <a:gd name="connsiteX6" fmla="*/ 1712566 w 1712566"/>
              <a:gd name="connsiteY6" fmla="*/ 0 h 180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566" h="1803594">
                <a:moveTo>
                  <a:pt x="1712566" y="0"/>
                </a:moveTo>
                <a:lnTo>
                  <a:pt x="1712566" y="1803594"/>
                </a:lnTo>
                <a:lnTo>
                  <a:pt x="0" y="1803594"/>
                </a:lnTo>
                <a:lnTo>
                  <a:pt x="0" y="505552"/>
                </a:lnTo>
                <a:lnTo>
                  <a:pt x="117262" y="483238"/>
                </a:lnTo>
                <a:cubicBezTo>
                  <a:pt x="589282" y="382136"/>
                  <a:pt x="1047117" y="250032"/>
                  <a:pt x="1486075" y="89198"/>
                </a:cubicBezTo>
                <a:lnTo>
                  <a:pt x="1712566" y="0"/>
                </a:lnTo>
                <a:close/>
              </a:path>
            </a:pathLst>
          </a:cu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54864" tIns="45720" rIns="54864" bIns="45720" numCol="1" spcCol="0" rtlCol="0" fromWordArt="0" anchor="b" anchorCtr="0" forceAA="0" compatLnSpc="1">
            <a:prstTxWarp prst="textNoShape">
              <a:avLst/>
            </a:prstTxWarp>
            <a:noAutofit/>
          </a:bodyPr>
          <a:lstStyle/>
          <a:p>
            <a:pPr lvl="0" defTabSz="932293" fontAlgn="base">
              <a:spcBef>
                <a:spcPct val="0"/>
              </a:spcBef>
              <a:spcAft>
                <a:spcPts val="200"/>
              </a:spcAft>
              <a:defRPr/>
            </a:pPr>
            <a:r>
              <a:rPr lang="en-US" sz="1000" kern="0">
                <a:solidFill>
                  <a:schemeClr val="bg1"/>
                </a:solidFill>
                <a:cs typeface="Segoe UI" pitchFamily="34" charset="0"/>
              </a:rPr>
              <a:t>Audit policies at Management Group and Subscription levels</a:t>
            </a:r>
          </a:p>
        </p:txBody>
      </p:sp>
      <p:sp>
        <p:nvSpPr>
          <p:cNvPr id="46" name="Rectangle 45">
            <a:extLst>
              <a:ext uri="{FF2B5EF4-FFF2-40B4-BE49-F238E27FC236}">
                <a16:creationId xmlns:a16="http://schemas.microsoft.com/office/drawing/2014/main" id="{91FC1632-1F49-4F32-97CD-E927FEF97BE1}"/>
              </a:ext>
            </a:extLst>
          </p:cNvPr>
          <p:cNvSpPr/>
          <p:nvPr/>
        </p:nvSpPr>
        <p:spPr bwMode="auto">
          <a:xfrm>
            <a:off x="1849985" y="4361410"/>
            <a:ext cx="2440667" cy="563711"/>
          </a:xfrm>
          <a:prstGeom prst="rect">
            <a:avLst/>
          </a:prstGeom>
          <a:solidFill>
            <a:srgbClr val="1C81CC"/>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pitchFamily="34" charset="0"/>
              </a:rPr>
              <a:t>Mimics on-premises networking and workloads (VM Centric)</a:t>
            </a:r>
            <a:endParaRPr lang="en-US" sz="1000" kern="0" err="1">
              <a:solidFill>
                <a:schemeClr val="bg1"/>
              </a:solidFill>
              <a:cs typeface="Segoe UI" pitchFamily="34" charset="0"/>
            </a:endParaRPr>
          </a:p>
        </p:txBody>
      </p:sp>
      <p:sp>
        <p:nvSpPr>
          <p:cNvPr id="53" name="Rectangle 52">
            <a:extLst>
              <a:ext uri="{FF2B5EF4-FFF2-40B4-BE49-F238E27FC236}">
                <a16:creationId xmlns:a16="http://schemas.microsoft.com/office/drawing/2014/main" id="{29D6C185-9121-4540-9CFF-C247720DCD0D}"/>
              </a:ext>
            </a:extLst>
          </p:cNvPr>
          <p:cNvSpPr/>
          <p:nvPr/>
        </p:nvSpPr>
        <p:spPr bwMode="auto">
          <a:xfrm>
            <a:off x="9457645" y="4361410"/>
            <a:ext cx="2440667" cy="563711"/>
          </a:xfrm>
          <a:prstGeom prst="rect">
            <a:avLst/>
          </a:prstGeom>
          <a:solidFill>
            <a:schemeClr val="accent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pitchFamily="34" charset="0"/>
              </a:rPr>
              <a:t>Cloud Native</a:t>
            </a:r>
            <a:endParaRPr lang="en-US" sz="1000" kern="0" err="1">
              <a:solidFill>
                <a:schemeClr val="bg1"/>
              </a:solidFill>
              <a:cs typeface="Segoe UI" pitchFamily="34" charset="0"/>
            </a:endParaRPr>
          </a:p>
        </p:txBody>
      </p:sp>
      <p:sp>
        <p:nvSpPr>
          <p:cNvPr id="56" name="Rectangle 55">
            <a:extLst>
              <a:ext uri="{FF2B5EF4-FFF2-40B4-BE49-F238E27FC236}">
                <a16:creationId xmlns:a16="http://schemas.microsoft.com/office/drawing/2014/main" id="{FCDEFF9F-D55B-4E73-9295-859F63342C0A}"/>
              </a:ext>
            </a:extLst>
          </p:cNvPr>
          <p:cNvSpPr/>
          <p:nvPr/>
        </p:nvSpPr>
        <p:spPr bwMode="auto">
          <a:xfrm>
            <a:off x="6921758" y="4361410"/>
            <a:ext cx="2440667" cy="563711"/>
          </a:xfrm>
          <a:prstGeom prst="rect">
            <a:avLst/>
          </a:prstGeom>
          <a:solidFill>
            <a:srgbClr val="005AA1"/>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pitchFamily="34" charset="0"/>
              </a:rPr>
              <a:t>Cloud Native Foundation</a:t>
            </a:r>
            <a:endParaRPr lang="en-US" sz="1000" kern="0" err="1">
              <a:solidFill>
                <a:schemeClr val="bg1"/>
              </a:solidFill>
              <a:cs typeface="Segoe UI" pitchFamily="34" charset="0"/>
            </a:endParaRPr>
          </a:p>
        </p:txBody>
      </p:sp>
      <p:sp>
        <p:nvSpPr>
          <p:cNvPr id="59" name="Rectangle 58">
            <a:extLst>
              <a:ext uri="{FF2B5EF4-FFF2-40B4-BE49-F238E27FC236}">
                <a16:creationId xmlns:a16="http://schemas.microsoft.com/office/drawing/2014/main" id="{A70DB9CD-5653-4EF8-A4CC-217C5A40B240}"/>
              </a:ext>
            </a:extLst>
          </p:cNvPr>
          <p:cNvSpPr/>
          <p:nvPr/>
        </p:nvSpPr>
        <p:spPr bwMode="auto">
          <a:xfrm>
            <a:off x="4385872" y="4361410"/>
            <a:ext cx="2440667" cy="563711"/>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pitchFamily="34" charset="0"/>
              </a:rPr>
              <a:t>Hub-and-spoke(Heavy shared services)</a:t>
            </a:r>
            <a:endParaRPr lang="en-US" sz="1000" kern="0" err="1">
              <a:solidFill>
                <a:schemeClr val="bg1"/>
              </a:solidFill>
              <a:cs typeface="Segoe UI" pitchFamily="34" charset="0"/>
            </a:endParaRPr>
          </a:p>
        </p:txBody>
      </p:sp>
      <p:sp>
        <p:nvSpPr>
          <p:cNvPr id="47" name="Rectangle 46">
            <a:extLst>
              <a:ext uri="{FF2B5EF4-FFF2-40B4-BE49-F238E27FC236}">
                <a16:creationId xmlns:a16="http://schemas.microsoft.com/office/drawing/2014/main" id="{DCB1F81F-1EF4-477F-891F-F5AE5F82DB3E}"/>
              </a:ext>
            </a:extLst>
          </p:cNvPr>
          <p:cNvSpPr/>
          <p:nvPr/>
        </p:nvSpPr>
        <p:spPr bwMode="auto">
          <a:xfrm>
            <a:off x="1849985" y="4966470"/>
            <a:ext cx="2440667" cy="563711"/>
          </a:xfrm>
          <a:prstGeom prst="rect">
            <a:avLst/>
          </a:prstGeom>
          <a:solidFill>
            <a:srgbClr val="1C81CC"/>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a:rPr>
              <a:t>Manual Steps required for deployment</a:t>
            </a:r>
          </a:p>
          <a:p>
            <a:pPr defTabSz="932293" fontAlgn="base">
              <a:spcBef>
                <a:spcPct val="0"/>
              </a:spcBef>
              <a:spcAft>
                <a:spcPts val="300"/>
              </a:spcAft>
            </a:pPr>
            <a:r>
              <a:rPr lang="en-US" sz="1000" kern="0">
                <a:solidFill>
                  <a:schemeClr val="bg1"/>
                </a:solidFill>
                <a:cs typeface="Segoe UI"/>
              </a:rPr>
              <a:t>Services Certified by IT</a:t>
            </a:r>
            <a:endParaRPr lang="en-US" sz="1000" kern="0" err="1">
              <a:solidFill>
                <a:schemeClr val="bg1"/>
              </a:solidFill>
              <a:cs typeface="Segoe UI"/>
            </a:endParaRPr>
          </a:p>
        </p:txBody>
      </p:sp>
      <p:sp>
        <p:nvSpPr>
          <p:cNvPr id="54" name="Rectangle 53">
            <a:extLst>
              <a:ext uri="{FF2B5EF4-FFF2-40B4-BE49-F238E27FC236}">
                <a16:creationId xmlns:a16="http://schemas.microsoft.com/office/drawing/2014/main" id="{47FA9E7E-B5AC-4CC2-BBC5-4A806CD121F6}"/>
              </a:ext>
            </a:extLst>
          </p:cNvPr>
          <p:cNvSpPr/>
          <p:nvPr/>
        </p:nvSpPr>
        <p:spPr bwMode="auto">
          <a:xfrm>
            <a:off x="9457645" y="4966470"/>
            <a:ext cx="2440667" cy="563711"/>
          </a:xfrm>
          <a:prstGeom prst="rect">
            <a:avLst/>
          </a:prstGeom>
          <a:solidFill>
            <a:schemeClr val="accent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pitchFamily="34" charset="0"/>
              </a:rPr>
              <a:t>BUs free to use anything policies allows</a:t>
            </a:r>
          </a:p>
          <a:p>
            <a:pPr defTabSz="932293" fontAlgn="base">
              <a:spcBef>
                <a:spcPct val="0"/>
              </a:spcBef>
              <a:spcAft>
                <a:spcPts val="300"/>
              </a:spcAft>
            </a:pPr>
            <a:r>
              <a:rPr lang="en-US" sz="1000" kern="0">
                <a:solidFill>
                  <a:schemeClr val="bg1"/>
                </a:solidFill>
                <a:cs typeface="Segoe UI" pitchFamily="34" charset="0"/>
              </a:rPr>
              <a:t>BUs teams are full-stack owning apps and infra</a:t>
            </a:r>
          </a:p>
        </p:txBody>
      </p:sp>
      <p:sp>
        <p:nvSpPr>
          <p:cNvPr id="57" name="Rectangle 56">
            <a:extLst>
              <a:ext uri="{FF2B5EF4-FFF2-40B4-BE49-F238E27FC236}">
                <a16:creationId xmlns:a16="http://schemas.microsoft.com/office/drawing/2014/main" id="{6152F441-0E3B-4C30-B66C-AD3044ACFC69}"/>
              </a:ext>
            </a:extLst>
          </p:cNvPr>
          <p:cNvSpPr/>
          <p:nvPr/>
        </p:nvSpPr>
        <p:spPr bwMode="auto">
          <a:xfrm>
            <a:off x="6921758" y="4966470"/>
            <a:ext cx="2440667" cy="563711"/>
          </a:xfrm>
          <a:prstGeom prst="rect">
            <a:avLst/>
          </a:prstGeom>
          <a:solidFill>
            <a:srgbClr val="005AA1"/>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pitchFamily="34" charset="0"/>
              </a:rPr>
              <a:t>Policy, Subscriptions, resources etc... using pipelines</a:t>
            </a:r>
            <a:endParaRPr lang="en-US" sz="1000" kern="0" err="1">
              <a:solidFill>
                <a:schemeClr val="bg1"/>
              </a:solidFill>
              <a:cs typeface="Segoe UI" pitchFamily="34" charset="0"/>
            </a:endParaRPr>
          </a:p>
        </p:txBody>
      </p:sp>
      <p:sp>
        <p:nvSpPr>
          <p:cNvPr id="60" name="Rectangle 59">
            <a:extLst>
              <a:ext uri="{FF2B5EF4-FFF2-40B4-BE49-F238E27FC236}">
                <a16:creationId xmlns:a16="http://schemas.microsoft.com/office/drawing/2014/main" id="{D3582353-0DE3-4A72-B072-9915A33B3E02}"/>
              </a:ext>
            </a:extLst>
          </p:cNvPr>
          <p:cNvSpPr/>
          <p:nvPr/>
        </p:nvSpPr>
        <p:spPr bwMode="auto">
          <a:xfrm>
            <a:off x="4385872" y="4966470"/>
            <a:ext cx="2440667" cy="563711"/>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pitchFamily="34" charset="0"/>
              </a:rPr>
              <a:t>Pipelines and automation introduced</a:t>
            </a:r>
            <a:br>
              <a:rPr lang="en-US" sz="1000" kern="0">
                <a:solidFill>
                  <a:schemeClr val="bg1"/>
                </a:solidFill>
                <a:cs typeface="Segoe UI" pitchFamily="34" charset="0"/>
              </a:rPr>
            </a:br>
            <a:r>
              <a:rPr lang="en-US" sz="1000" kern="0">
                <a:solidFill>
                  <a:schemeClr val="bg1"/>
                </a:solidFill>
                <a:cs typeface="Segoe UI" pitchFamily="34" charset="0"/>
              </a:rPr>
              <a:t>for infra</a:t>
            </a:r>
          </a:p>
          <a:p>
            <a:pPr defTabSz="932293" fontAlgn="base">
              <a:spcBef>
                <a:spcPct val="0"/>
              </a:spcBef>
              <a:spcAft>
                <a:spcPts val="300"/>
              </a:spcAft>
            </a:pPr>
            <a:r>
              <a:rPr lang="en-US" sz="1000" kern="0">
                <a:solidFill>
                  <a:schemeClr val="bg1"/>
                </a:solidFill>
                <a:cs typeface="Segoe UI" pitchFamily="34" charset="0"/>
              </a:rPr>
              <a:t>Pre-Approved Architectures</a:t>
            </a:r>
          </a:p>
        </p:txBody>
      </p:sp>
      <p:sp>
        <p:nvSpPr>
          <p:cNvPr id="48" name="Rectangle 47">
            <a:extLst>
              <a:ext uri="{FF2B5EF4-FFF2-40B4-BE49-F238E27FC236}">
                <a16:creationId xmlns:a16="http://schemas.microsoft.com/office/drawing/2014/main" id="{30F6F7BE-4B8E-4866-9638-F98B7634973B}"/>
              </a:ext>
            </a:extLst>
          </p:cNvPr>
          <p:cNvSpPr/>
          <p:nvPr/>
        </p:nvSpPr>
        <p:spPr bwMode="auto">
          <a:xfrm>
            <a:off x="1849985" y="5571530"/>
            <a:ext cx="2440667" cy="563711"/>
          </a:xfrm>
          <a:prstGeom prst="rect">
            <a:avLst/>
          </a:prstGeom>
          <a:solidFill>
            <a:srgbClr val="1C81CC"/>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pitchFamily="34" charset="0"/>
              </a:rPr>
              <a:t>Executive Sponsorship</a:t>
            </a:r>
          </a:p>
          <a:p>
            <a:pPr defTabSz="932293" fontAlgn="base">
              <a:spcBef>
                <a:spcPct val="0"/>
              </a:spcBef>
              <a:spcAft>
                <a:spcPts val="300"/>
              </a:spcAft>
            </a:pPr>
            <a:r>
              <a:rPr lang="en-US" sz="1000" kern="0">
                <a:solidFill>
                  <a:schemeClr val="bg1"/>
                </a:solidFill>
                <a:cs typeface="Segoe UI" pitchFamily="34" charset="0"/>
              </a:rPr>
              <a:t>Cloud Team but no Cloud Office</a:t>
            </a:r>
            <a:endParaRPr lang="en-US" sz="1000" kern="0" err="1">
              <a:solidFill>
                <a:schemeClr val="bg1"/>
              </a:solidFill>
              <a:cs typeface="Segoe UI" pitchFamily="34" charset="0"/>
            </a:endParaRPr>
          </a:p>
        </p:txBody>
      </p:sp>
      <p:sp>
        <p:nvSpPr>
          <p:cNvPr id="55" name="Rectangle 54">
            <a:extLst>
              <a:ext uri="{FF2B5EF4-FFF2-40B4-BE49-F238E27FC236}">
                <a16:creationId xmlns:a16="http://schemas.microsoft.com/office/drawing/2014/main" id="{D2C3AA0F-01E6-4325-BF22-BBEF418B250A}"/>
              </a:ext>
            </a:extLst>
          </p:cNvPr>
          <p:cNvSpPr/>
          <p:nvPr/>
        </p:nvSpPr>
        <p:spPr bwMode="auto">
          <a:xfrm>
            <a:off x="9457645" y="5571530"/>
            <a:ext cx="2440667" cy="563711"/>
          </a:xfrm>
          <a:prstGeom prst="rect">
            <a:avLst/>
          </a:prstGeom>
          <a:solidFill>
            <a:schemeClr val="accent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pitchFamily="34" charset="0"/>
              </a:rPr>
              <a:t>Self Service IT</a:t>
            </a:r>
          </a:p>
          <a:p>
            <a:pPr defTabSz="932293" fontAlgn="base">
              <a:spcBef>
                <a:spcPct val="0"/>
              </a:spcBef>
              <a:spcAft>
                <a:spcPts val="300"/>
              </a:spcAft>
            </a:pPr>
            <a:r>
              <a:rPr lang="en-US" sz="1000" kern="0">
                <a:solidFill>
                  <a:schemeClr val="bg1"/>
                </a:solidFill>
                <a:cs typeface="Segoe UI" pitchFamily="34" charset="0"/>
              </a:rPr>
              <a:t>Cloud Center of Excellence</a:t>
            </a:r>
            <a:endParaRPr lang="en-US" sz="1000" kern="0" err="1">
              <a:solidFill>
                <a:schemeClr val="bg1"/>
              </a:solidFill>
              <a:cs typeface="Segoe UI" pitchFamily="34" charset="0"/>
            </a:endParaRPr>
          </a:p>
        </p:txBody>
      </p:sp>
      <p:sp>
        <p:nvSpPr>
          <p:cNvPr id="58" name="Rectangle 57">
            <a:extLst>
              <a:ext uri="{FF2B5EF4-FFF2-40B4-BE49-F238E27FC236}">
                <a16:creationId xmlns:a16="http://schemas.microsoft.com/office/drawing/2014/main" id="{6CCA7FF3-AD95-4F5B-BB87-58F4D9FB1CC4}"/>
              </a:ext>
            </a:extLst>
          </p:cNvPr>
          <p:cNvSpPr/>
          <p:nvPr/>
        </p:nvSpPr>
        <p:spPr bwMode="auto">
          <a:xfrm>
            <a:off x="6921758" y="5571530"/>
            <a:ext cx="2440667" cy="563711"/>
          </a:xfrm>
          <a:prstGeom prst="rect">
            <a:avLst/>
          </a:prstGeom>
          <a:solidFill>
            <a:srgbClr val="005AA1"/>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a:rPr>
              <a:t>Depts teams training and transitioning to agile and full stack</a:t>
            </a:r>
            <a:endParaRPr lang="en-US" sz="1000" kern="0" err="1">
              <a:solidFill>
                <a:schemeClr val="bg1"/>
              </a:solidFill>
              <a:cs typeface="Segoe UI"/>
            </a:endParaRPr>
          </a:p>
        </p:txBody>
      </p:sp>
      <p:sp>
        <p:nvSpPr>
          <p:cNvPr id="61" name="Rectangle 60">
            <a:extLst>
              <a:ext uri="{FF2B5EF4-FFF2-40B4-BE49-F238E27FC236}">
                <a16:creationId xmlns:a16="http://schemas.microsoft.com/office/drawing/2014/main" id="{88E58070-86C3-45A7-9CC4-BCF4167510C6}"/>
              </a:ext>
            </a:extLst>
          </p:cNvPr>
          <p:cNvSpPr/>
          <p:nvPr/>
        </p:nvSpPr>
        <p:spPr bwMode="auto">
          <a:xfrm>
            <a:off x="4385872" y="5571530"/>
            <a:ext cx="2440667" cy="563711"/>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54864" tIns="27432" rIns="54864" bIns="27432" numCol="1" spcCol="0" rtlCol="0" fromWordArt="0" anchor="t" anchorCtr="0" forceAA="0" compatLnSpc="1">
            <a:prstTxWarp prst="textNoShape">
              <a:avLst/>
            </a:prstTxWarp>
            <a:noAutofit/>
          </a:bodyPr>
          <a:lstStyle/>
          <a:p>
            <a:pPr defTabSz="932293" fontAlgn="base">
              <a:spcBef>
                <a:spcPct val="0"/>
              </a:spcBef>
              <a:spcAft>
                <a:spcPts val="300"/>
              </a:spcAft>
            </a:pPr>
            <a:r>
              <a:rPr lang="en-US" sz="1000" kern="0">
                <a:solidFill>
                  <a:schemeClr val="bg1"/>
                </a:solidFill>
                <a:cs typeface="Segoe UI"/>
              </a:rPr>
              <a:t>Cloud Office formed</a:t>
            </a:r>
          </a:p>
          <a:p>
            <a:pPr defTabSz="932293" fontAlgn="base">
              <a:spcBef>
                <a:spcPct val="0"/>
              </a:spcBef>
              <a:spcAft>
                <a:spcPts val="300"/>
              </a:spcAft>
            </a:pPr>
            <a:r>
              <a:rPr lang="en-US" sz="1000" kern="0">
                <a:solidFill>
                  <a:schemeClr val="bg1"/>
                </a:solidFill>
                <a:cs typeface="Segoe UI"/>
              </a:rPr>
              <a:t>Partnership with key Depts</a:t>
            </a:r>
            <a:endParaRPr lang="en-US" sz="1000" kern="0" err="1">
              <a:solidFill>
                <a:schemeClr val="bg1"/>
              </a:solidFill>
              <a:cs typeface="Segoe UI" pitchFamily="34" charset="0"/>
            </a:endParaRPr>
          </a:p>
        </p:txBody>
      </p:sp>
      <p:grpSp>
        <p:nvGrpSpPr>
          <p:cNvPr id="96" name="Group 95">
            <a:extLst>
              <a:ext uri="{FF2B5EF4-FFF2-40B4-BE49-F238E27FC236}">
                <a16:creationId xmlns:a16="http://schemas.microsoft.com/office/drawing/2014/main" id="{ABFBA22E-E784-4561-861F-04333B5FD0F1}"/>
              </a:ext>
            </a:extLst>
          </p:cNvPr>
          <p:cNvGrpSpPr/>
          <p:nvPr/>
        </p:nvGrpSpPr>
        <p:grpSpPr>
          <a:xfrm>
            <a:off x="1960221" y="2658547"/>
            <a:ext cx="2173527" cy="582892"/>
            <a:chOff x="1977243" y="2930638"/>
            <a:chExt cx="2173527" cy="582892"/>
          </a:xfrm>
        </p:grpSpPr>
        <p:sp>
          <p:nvSpPr>
            <p:cNvPr id="80" name="Rectangle 79">
              <a:extLst>
                <a:ext uri="{FF2B5EF4-FFF2-40B4-BE49-F238E27FC236}">
                  <a16:creationId xmlns:a16="http://schemas.microsoft.com/office/drawing/2014/main" id="{2FDE5EFD-8FF9-4887-84A9-AF89648C0AB3}"/>
                </a:ext>
              </a:extLst>
            </p:cNvPr>
            <p:cNvSpPr/>
            <p:nvPr/>
          </p:nvSpPr>
          <p:spPr>
            <a:xfrm>
              <a:off x="1977243" y="2930638"/>
              <a:ext cx="2173527" cy="45719"/>
            </a:xfrm>
            <a:prstGeom prst="rect">
              <a:avLst/>
            </a:prstGeom>
            <a:solidFill>
              <a:schemeClr val="accent1"/>
            </a:solidFill>
          </p:spPr>
          <p:txBody>
            <a:bodyPr wrap="none" lIns="0" tIns="0" rIns="0" bIns="457200" anchor="t">
              <a:noAutofit/>
            </a:bodyPr>
            <a:lstStyle/>
            <a:p>
              <a:pPr defTabSz="913572" fontAlgn="base">
                <a:spcBef>
                  <a:spcPct val="0"/>
                </a:spcBef>
                <a:spcAft>
                  <a:spcPts val="200"/>
                </a:spcAft>
                <a:defRPr/>
              </a:pPr>
              <a:endParaRPr lang="en-US" sz="1200" kern="0">
                <a:solidFill>
                  <a:srgbClr val="0078D4"/>
                </a:solidFill>
                <a:latin typeface="Segoe UI Semibold"/>
                <a:ea typeface="ＭＳ Ｐゴシック"/>
                <a:cs typeface="Segoe UI Semibold"/>
              </a:endParaRPr>
            </a:p>
            <a:p>
              <a:pPr lvl="0" defTabSz="913572">
                <a:spcBef>
                  <a:spcPct val="0"/>
                </a:spcBef>
                <a:spcAft>
                  <a:spcPts val="200"/>
                </a:spcAft>
                <a:defRPr/>
              </a:pPr>
              <a:r>
                <a:rPr lang="en-US" sz="1200" kern="0">
                  <a:solidFill>
                    <a:srgbClr val="0078D4"/>
                  </a:solidFill>
                  <a:latin typeface="Segoe UI Semibold"/>
                  <a:ea typeface="ＭＳ Ｐゴシック"/>
                  <a:cs typeface="Segoe UI Semibold"/>
                </a:rPr>
                <a:t>Experiment with Azure</a:t>
              </a:r>
              <a:endParaRPr lang="en-US">
                <a:latin typeface="Segoe UI Semibold"/>
                <a:ea typeface="ＭＳ Ｐゴシック"/>
                <a:cs typeface="Segoe UI Semibold"/>
              </a:endParaRPr>
            </a:p>
          </p:txBody>
        </p:sp>
        <p:cxnSp>
          <p:nvCxnSpPr>
            <p:cNvPr id="82" name="Straight Connector 81">
              <a:extLst>
                <a:ext uri="{FF2B5EF4-FFF2-40B4-BE49-F238E27FC236}">
                  <a16:creationId xmlns:a16="http://schemas.microsoft.com/office/drawing/2014/main" id="{559E6ECF-40FA-440F-8399-E19E8525F9B1}"/>
                </a:ext>
              </a:extLst>
            </p:cNvPr>
            <p:cNvCxnSpPr>
              <a:cxnSpLocks/>
              <a:stCxn id="80" idx="2"/>
            </p:cNvCxnSpPr>
            <p:nvPr/>
          </p:nvCxnSpPr>
          <p:spPr>
            <a:xfrm>
              <a:off x="3064007" y="2976357"/>
              <a:ext cx="495593" cy="537173"/>
            </a:xfrm>
            <a:prstGeom prst="line">
              <a:avLst/>
            </a:prstGeom>
            <a:ln w="44450" cap="rnd">
              <a:solidFill>
                <a:schemeClr val="accent1"/>
              </a:solidFill>
              <a:round/>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6359173-4373-4ACB-9085-A2BE9F1D1775}"/>
              </a:ext>
            </a:extLst>
          </p:cNvPr>
          <p:cNvGrpSpPr/>
          <p:nvPr/>
        </p:nvGrpSpPr>
        <p:grpSpPr>
          <a:xfrm>
            <a:off x="4411210" y="2416495"/>
            <a:ext cx="2173527" cy="582892"/>
            <a:chOff x="1977243" y="2930638"/>
            <a:chExt cx="2173527" cy="582892"/>
          </a:xfrm>
        </p:grpSpPr>
        <p:sp>
          <p:nvSpPr>
            <p:cNvPr id="98" name="Rectangle 97">
              <a:extLst>
                <a:ext uri="{FF2B5EF4-FFF2-40B4-BE49-F238E27FC236}">
                  <a16:creationId xmlns:a16="http://schemas.microsoft.com/office/drawing/2014/main" id="{A8359C95-66AC-4312-A767-AFB88CE66444}"/>
                </a:ext>
              </a:extLst>
            </p:cNvPr>
            <p:cNvSpPr/>
            <p:nvPr/>
          </p:nvSpPr>
          <p:spPr>
            <a:xfrm>
              <a:off x="1977243" y="2930638"/>
              <a:ext cx="2173527" cy="45719"/>
            </a:xfrm>
            <a:prstGeom prst="rect">
              <a:avLst/>
            </a:prstGeom>
            <a:solidFill>
              <a:schemeClr val="accent1"/>
            </a:solidFill>
          </p:spPr>
          <p:txBody>
            <a:bodyPr wrap="none" lIns="0" tIns="0" rIns="0" bIns="1371600" anchor="t">
              <a:noAutofit/>
            </a:bodyPr>
            <a:lstStyle/>
            <a:p>
              <a:pPr defTabSz="913572" fontAlgn="base">
                <a:spcBef>
                  <a:spcPct val="0"/>
                </a:spcBef>
                <a:spcAft>
                  <a:spcPts val="200"/>
                </a:spcAft>
                <a:defRPr/>
              </a:pPr>
              <a:endParaRPr lang="en-US" sz="1200" kern="0">
                <a:solidFill>
                  <a:srgbClr val="0078D4"/>
                </a:solidFill>
                <a:latin typeface="Segoe UI Semibold"/>
                <a:ea typeface="ＭＳ Ｐゴシック"/>
                <a:cs typeface="Segoe UI Semibold"/>
              </a:endParaRPr>
            </a:p>
            <a:p>
              <a:pPr defTabSz="913572">
                <a:spcBef>
                  <a:spcPct val="0"/>
                </a:spcBef>
                <a:spcAft>
                  <a:spcPts val="200"/>
                </a:spcAft>
                <a:defRPr/>
              </a:pPr>
              <a:r>
                <a:rPr lang="en-US" sz="1200" kern="0">
                  <a:solidFill>
                    <a:srgbClr val="0078D4"/>
                  </a:solidFill>
                  <a:latin typeface="Segoe UI Semibold"/>
                  <a:ea typeface="ＭＳ Ｐゴシック"/>
                  <a:cs typeface="Segoe UI Semibold"/>
                </a:rPr>
                <a:t>Proof the value </a:t>
              </a:r>
              <a:endParaRPr lang="en-US"/>
            </a:p>
            <a:p>
              <a:pPr lvl="0" defTabSz="913572" fontAlgn="base">
                <a:spcBef>
                  <a:spcPct val="0"/>
                </a:spcBef>
                <a:spcAft>
                  <a:spcPts val="200"/>
                </a:spcAft>
                <a:defRPr/>
              </a:pPr>
              <a:r>
                <a:rPr lang="en-US" sz="1200" kern="0">
                  <a:solidFill>
                    <a:srgbClr val="0078D4"/>
                  </a:solidFill>
                  <a:latin typeface="Segoe UI Semibold"/>
                  <a:ea typeface="ＭＳ Ｐゴシック"/>
                  <a:cs typeface="Segoe UI Semibold"/>
                </a:rPr>
                <a:t>Launch first workloads</a:t>
              </a:r>
            </a:p>
            <a:p>
              <a:pPr defTabSz="913572" fontAlgn="base">
                <a:spcBef>
                  <a:spcPct val="0"/>
                </a:spcBef>
                <a:spcAft>
                  <a:spcPts val="200"/>
                </a:spcAft>
                <a:defRPr/>
              </a:pPr>
              <a:r>
                <a:rPr lang="en-US" sz="1200" kern="0">
                  <a:solidFill>
                    <a:srgbClr val="0078D4"/>
                  </a:solidFill>
                  <a:latin typeface="Segoe UI Semibold"/>
                  <a:ea typeface="ＭＳ Ｐゴシック"/>
                  <a:cs typeface="Segoe UI Semibold"/>
                </a:rPr>
                <a:t>Enable playgrounds </a:t>
              </a:r>
              <a:endParaRPr lang="en-US" sz="1200" kern="0">
                <a:solidFill>
                  <a:srgbClr val="0078D4"/>
                </a:solidFill>
                <a:latin typeface="Segoe UI Semibold" panose="020B0702040204020203" pitchFamily="34" charset="0"/>
                <a:ea typeface="ＭＳ Ｐゴシック" charset="0"/>
                <a:cs typeface="Segoe UI Semibold" panose="020B0702040204020203" pitchFamily="34" charset="0"/>
              </a:endParaRPr>
            </a:p>
          </p:txBody>
        </p:sp>
        <p:cxnSp>
          <p:nvCxnSpPr>
            <p:cNvPr id="99" name="Straight Connector 98">
              <a:extLst>
                <a:ext uri="{FF2B5EF4-FFF2-40B4-BE49-F238E27FC236}">
                  <a16:creationId xmlns:a16="http://schemas.microsoft.com/office/drawing/2014/main" id="{F37F6E47-4122-475A-9A25-4C096502332F}"/>
                </a:ext>
              </a:extLst>
            </p:cNvPr>
            <p:cNvCxnSpPr>
              <a:cxnSpLocks/>
              <a:stCxn id="98" idx="2"/>
            </p:cNvCxnSpPr>
            <p:nvPr/>
          </p:nvCxnSpPr>
          <p:spPr>
            <a:xfrm>
              <a:off x="3064007" y="2976357"/>
              <a:ext cx="495593" cy="537173"/>
            </a:xfrm>
            <a:prstGeom prst="line">
              <a:avLst/>
            </a:prstGeom>
            <a:ln w="44450" cap="rnd">
              <a:solidFill>
                <a:schemeClr val="accent1"/>
              </a:solidFill>
              <a:round/>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4E0DA480-1A84-49F9-8A0C-173BC7DCC309}"/>
              </a:ext>
            </a:extLst>
          </p:cNvPr>
          <p:cNvGrpSpPr/>
          <p:nvPr/>
        </p:nvGrpSpPr>
        <p:grpSpPr>
          <a:xfrm>
            <a:off x="6876182" y="1848089"/>
            <a:ext cx="2173527" cy="582892"/>
            <a:chOff x="1977243" y="2930638"/>
            <a:chExt cx="2173527" cy="582892"/>
          </a:xfrm>
        </p:grpSpPr>
        <p:sp>
          <p:nvSpPr>
            <p:cNvPr id="101" name="Rectangle 100">
              <a:extLst>
                <a:ext uri="{FF2B5EF4-FFF2-40B4-BE49-F238E27FC236}">
                  <a16:creationId xmlns:a16="http://schemas.microsoft.com/office/drawing/2014/main" id="{8B82E403-5B1A-4893-A55C-995E7EBE5E80}"/>
                </a:ext>
              </a:extLst>
            </p:cNvPr>
            <p:cNvSpPr/>
            <p:nvPr/>
          </p:nvSpPr>
          <p:spPr>
            <a:xfrm>
              <a:off x="1977243" y="2930638"/>
              <a:ext cx="2173527" cy="45719"/>
            </a:xfrm>
            <a:prstGeom prst="rect">
              <a:avLst/>
            </a:prstGeom>
            <a:solidFill>
              <a:schemeClr val="accent1"/>
            </a:solidFill>
          </p:spPr>
          <p:txBody>
            <a:bodyPr wrap="none" lIns="0" tIns="0" rIns="0" bIns="1234440" anchor="t">
              <a:noAutofit/>
            </a:bodyPr>
            <a:lstStyle/>
            <a:p>
              <a:pPr defTabSz="913572" fontAlgn="base">
                <a:spcBef>
                  <a:spcPct val="0"/>
                </a:spcBef>
                <a:spcAft>
                  <a:spcPts val="200"/>
                </a:spcAft>
                <a:defRPr/>
              </a:pPr>
              <a:endParaRPr lang="en-US" sz="1200" kern="0">
                <a:solidFill>
                  <a:srgbClr val="0078D4"/>
                </a:solidFill>
                <a:latin typeface="Segoe UI Semibold"/>
                <a:ea typeface="ＭＳ Ｐゴシック"/>
                <a:cs typeface="Segoe UI Semibold"/>
              </a:endParaRPr>
            </a:p>
            <a:p>
              <a:pPr lvl="0" defTabSz="913572">
                <a:spcBef>
                  <a:spcPct val="0"/>
                </a:spcBef>
                <a:spcAft>
                  <a:spcPts val="200"/>
                </a:spcAft>
                <a:defRPr/>
              </a:pPr>
              <a:r>
                <a:rPr lang="en-US" sz="1200" kern="0">
                  <a:solidFill>
                    <a:srgbClr val="0078D4"/>
                  </a:solidFill>
                  <a:latin typeface="Segoe UI Semibold"/>
                  <a:ea typeface="ＭＳ Ｐゴシック"/>
                  <a:cs typeface="Segoe UI Semibold"/>
                </a:rPr>
                <a:t>Scale-up additional workloads</a:t>
              </a:r>
              <a:endParaRPr lang="en-US">
                <a:latin typeface="Segoe UI Semibold"/>
                <a:ea typeface="ＭＳ Ｐゴシック"/>
                <a:cs typeface="Segoe UI Semibold"/>
              </a:endParaRPr>
            </a:p>
            <a:p>
              <a:pPr lvl="0" defTabSz="913572" fontAlgn="base">
                <a:spcBef>
                  <a:spcPct val="0"/>
                </a:spcBef>
                <a:spcAft>
                  <a:spcPts val="200"/>
                </a:spcAft>
                <a:defRPr/>
              </a:pPr>
              <a:r>
                <a:rPr lang="en-US" sz="1200" kern="0">
                  <a:solidFill>
                    <a:srgbClr val="0078D4"/>
                  </a:solidFill>
                  <a:latin typeface="Segoe UI Semibold"/>
                  <a:ea typeface="ＭＳ Ｐゴシック"/>
                  <a:cs typeface="Segoe UI Semibold"/>
                </a:rPr>
                <a:t>Develop and re-use</a:t>
              </a:r>
              <a:br>
                <a:rPr lang="en-US" sz="1200" kern="0">
                  <a:latin typeface="Segoe UI Semibold" panose="020B0702040204020203" pitchFamily="34" charset="0"/>
                  <a:ea typeface="ＭＳ Ｐゴシック" charset="0"/>
                  <a:cs typeface="Segoe UI Semibold" panose="020B0702040204020203" pitchFamily="34" charset="0"/>
                </a:rPr>
              </a:br>
              <a:r>
                <a:rPr lang="en-US" sz="1200" kern="0">
                  <a:solidFill>
                    <a:srgbClr val="0078D4"/>
                  </a:solidFill>
                  <a:latin typeface="Segoe UI Semibold"/>
                  <a:ea typeface="ＭＳ Ｐゴシック"/>
                  <a:cs typeface="Segoe UI Semibold"/>
                </a:rPr>
                <a:t>certified services</a:t>
              </a:r>
            </a:p>
          </p:txBody>
        </p:sp>
        <p:cxnSp>
          <p:nvCxnSpPr>
            <p:cNvPr id="102" name="Straight Connector 101">
              <a:extLst>
                <a:ext uri="{FF2B5EF4-FFF2-40B4-BE49-F238E27FC236}">
                  <a16:creationId xmlns:a16="http://schemas.microsoft.com/office/drawing/2014/main" id="{009A6E72-A92D-4C27-8807-BF6F423D352D}"/>
                </a:ext>
              </a:extLst>
            </p:cNvPr>
            <p:cNvCxnSpPr>
              <a:cxnSpLocks/>
              <a:stCxn id="101" idx="2"/>
            </p:cNvCxnSpPr>
            <p:nvPr/>
          </p:nvCxnSpPr>
          <p:spPr>
            <a:xfrm>
              <a:off x="3064007" y="2976357"/>
              <a:ext cx="495593" cy="537173"/>
            </a:xfrm>
            <a:prstGeom prst="line">
              <a:avLst/>
            </a:prstGeom>
            <a:ln w="44450" cap="rnd">
              <a:solidFill>
                <a:schemeClr val="accent1"/>
              </a:solidFill>
              <a:round/>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EAD240DE-1DCD-40A7-81D1-7FA271AB8522}"/>
              </a:ext>
            </a:extLst>
          </p:cNvPr>
          <p:cNvGrpSpPr/>
          <p:nvPr/>
        </p:nvGrpSpPr>
        <p:grpSpPr>
          <a:xfrm>
            <a:off x="9341153" y="885704"/>
            <a:ext cx="2173527" cy="582892"/>
            <a:chOff x="1977243" y="2930638"/>
            <a:chExt cx="2173527" cy="582892"/>
          </a:xfrm>
        </p:grpSpPr>
        <p:sp>
          <p:nvSpPr>
            <p:cNvPr id="104" name="Rectangle 103">
              <a:extLst>
                <a:ext uri="{FF2B5EF4-FFF2-40B4-BE49-F238E27FC236}">
                  <a16:creationId xmlns:a16="http://schemas.microsoft.com/office/drawing/2014/main" id="{3A84F371-EF7F-4AD4-AF50-9C3008D47485}"/>
                </a:ext>
              </a:extLst>
            </p:cNvPr>
            <p:cNvSpPr/>
            <p:nvPr/>
          </p:nvSpPr>
          <p:spPr>
            <a:xfrm>
              <a:off x="1977243" y="2930638"/>
              <a:ext cx="2173527" cy="45719"/>
            </a:xfrm>
            <a:prstGeom prst="rect">
              <a:avLst/>
            </a:prstGeom>
            <a:solidFill>
              <a:schemeClr val="accent1"/>
            </a:solidFill>
          </p:spPr>
          <p:txBody>
            <a:bodyPr wrap="none" lIns="0" tIns="0" rIns="0" bIns="1280160" anchor="t">
              <a:noAutofit/>
            </a:bodyPr>
            <a:lstStyle/>
            <a:p>
              <a:pPr defTabSz="913572" fontAlgn="base">
                <a:spcBef>
                  <a:spcPct val="0"/>
                </a:spcBef>
                <a:spcAft>
                  <a:spcPts val="200"/>
                </a:spcAft>
                <a:defRPr/>
              </a:pPr>
              <a:endParaRPr lang="en-US" sz="1200" kern="0">
                <a:solidFill>
                  <a:srgbClr val="0078D4"/>
                </a:solidFill>
                <a:latin typeface="Segoe UI Semibold"/>
                <a:ea typeface="ＭＳ Ｐゴシック"/>
                <a:cs typeface="Segoe UI Semibold"/>
              </a:endParaRPr>
            </a:p>
            <a:p>
              <a:pPr defTabSz="913572">
                <a:spcBef>
                  <a:spcPct val="0"/>
                </a:spcBef>
                <a:spcAft>
                  <a:spcPts val="200"/>
                </a:spcAft>
                <a:defRPr/>
              </a:pPr>
              <a:r>
                <a:rPr lang="en-US" sz="1200" kern="0">
                  <a:solidFill>
                    <a:srgbClr val="0078D4"/>
                  </a:solidFill>
                  <a:latin typeface="Segoe UI Semibold"/>
                  <a:ea typeface="ＭＳ Ｐゴシック"/>
                  <a:cs typeface="Segoe UI Semibold"/>
                </a:rPr>
                <a:t>Increase maturity </a:t>
              </a:r>
              <a:endParaRPr lang="en-US" sz="1750">
                <a:cs typeface="Segoe UI"/>
              </a:endParaRPr>
            </a:p>
            <a:p>
              <a:pPr lvl="0" defTabSz="913572" fontAlgn="base">
                <a:spcBef>
                  <a:spcPct val="0"/>
                </a:spcBef>
                <a:spcAft>
                  <a:spcPts val="200"/>
                </a:spcAft>
                <a:defRPr/>
              </a:pPr>
              <a:r>
                <a:rPr lang="en-US" sz="1200" kern="0">
                  <a:solidFill>
                    <a:srgbClr val="0078D4"/>
                  </a:solidFill>
                  <a:latin typeface="Segoe UI Semibold"/>
                  <a:ea typeface="ＭＳ Ｐゴシック"/>
                  <a:cs typeface="Segoe UI Semibold"/>
                </a:rPr>
                <a:t>Reduce time to market</a:t>
              </a:r>
            </a:p>
            <a:p>
              <a:pPr lvl="0" defTabSz="913572" fontAlgn="base">
                <a:spcBef>
                  <a:spcPct val="0"/>
                </a:spcBef>
                <a:spcAft>
                  <a:spcPts val="200"/>
                </a:spcAft>
                <a:defRPr/>
              </a:pPr>
              <a:r>
                <a:rPr lang="en-US" sz="1200" kern="0">
                  <a:solidFill>
                    <a:srgbClr val="0078D4"/>
                  </a:solidFill>
                  <a:latin typeface="Segoe UI Semibold"/>
                  <a:ea typeface="ＭＳ Ｐゴシック"/>
                  <a:cs typeface="Segoe UI Semibold"/>
                </a:rPr>
                <a:t>Enable business innovation</a:t>
              </a:r>
            </a:p>
          </p:txBody>
        </p:sp>
        <p:cxnSp>
          <p:nvCxnSpPr>
            <p:cNvPr id="105" name="Straight Connector 104">
              <a:extLst>
                <a:ext uri="{FF2B5EF4-FFF2-40B4-BE49-F238E27FC236}">
                  <a16:creationId xmlns:a16="http://schemas.microsoft.com/office/drawing/2014/main" id="{A0BB01AC-C155-444F-8ECE-9CC7E909E99B}"/>
                </a:ext>
              </a:extLst>
            </p:cNvPr>
            <p:cNvCxnSpPr>
              <a:cxnSpLocks/>
              <a:stCxn id="104" idx="2"/>
            </p:cNvCxnSpPr>
            <p:nvPr/>
          </p:nvCxnSpPr>
          <p:spPr>
            <a:xfrm>
              <a:off x="3064007" y="2976357"/>
              <a:ext cx="495593" cy="537173"/>
            </a:xfrm>
            <a:prstGeom prst="line">
              <a:avLst/>
            </a:prstGeom>
            <a:ln w="44450" cap="rnd">
              <a:solidFill>
                <a:schemeClr val="accent1"/>
              </a:solidFill>
              <a:round/>
              <a:headEnd type="none" w="lg"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210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19BB-D276-704D-A342-7C67A1B37810}"/>
              </a:ext>
            </a:extLst>
          </p:cNvPr>
          <p:cNvSpPr>
            <a:spLocks noGrp="1"/>
          </p:cNvSpPr>
          <p:nvPr>
            <p:ph type="title"/>
          </p:nvPr>
        </p:nvSpPr>
        <p:spPr/>
        <p:txBody>
          <a:bodyPr/>
          <a:lstStyle/>
          <a:p>
            <a:r>
              <a:rPr lang="en-US" dirty="0"/>
              <a:t>What it is... (and isn’t)</a:t>
            </a:r>
          </a:p>
        </p:txBody>
      </p:sp>
      <p:sp>
        <p:nvSpPr>
          <p:cNvPr id="3" name="Content Placeholder 2">
            <a:extLst>
              <a:ext uri="{FF2B5EF4-FFF2-40B4-BE49-F238E27FC236}">
                <a16:creationId xmlns:a16="http://schemas.microsoft.com/office/drawing/2014/main" id="{85C5861A-AFB6-2A44-BC32-A1AC302E2080}"/>
              </a:ext>
            </a:extLst>
          </p:cNvPr>
          <p:cNvSpPr>
            <a:spLocks noGrp="1"/>
          </p:cNvSpPr>
          <p:nvPr>
            <p:ph sz="quarter" idx="10"/>
          </p:nvPr>
        </p:nvSpPr>
        <p:spPr>
          <a:xfrm>
            <a:off x="584200" y="1435100"/>
            <a:ext cx="11018838" cy="5306068"/>
          </a:xfrm>
        </p:spPr>
        <p:txBody>
          <a:bodyPr/>
          <a:lstStyle/>
          <a:p>
            <a:r>
              <a:rPr lang="en-US" dirty="0"/>
              <a:t>It is … </a:t>
            </a:r>
          </a:p>
          <a:p>
            <a:pPr lvl="1"/>
            <a:r>
              <a:rPr lang="en-US" dirty="0"/>
              <a:t>A way to align your business and technology strategy</a:t>
            </a:r>
          </a:p>
          <a:p>
            <a:pPr lvl="1"/>
            <a:r>
              <a:rPr lang="en-US" dirty="0"/>
              <a:t>An opinionated way to approach cloud adoption</a:t>
            </a:r>
          </a:p>
          <a:p>
            <a:pPr lvl="1"/>
            <a:r>
              <a:rPr lang="en-US" dirty="0"/>
              <a:t>A foundational starting point</a:t>
            </a:r>
          </a:p>
          <a:p>
            <a:pPr lvl="1"/>
            <a:r>
              <a:rPr lang="en-US" dirty="0"/>
              <a:t>A way to find out where you are at … and meet you there</a:t>
            </a:r>
          </a:p>
          <a:p>
            <a:pPr marL="0" indent="0">
              <a:buNone/>
            </a:pPr>
            <a:endParaRPr lang="en-US" dirty="0"/>
          </a:p>
          <a:p>
            <a:r>
              <a:rPr lang="en-US" dirty="0"/>
              <a:t>It is not ... </a:t>
            </a:r>
          </a:p>
          <a:p>
            <a:pPr lvl="1"/>
            <a:r>
              <a:rPr lang="en-US" dirty="0"/>
              <a:t>Only for organizations starting their journey</a:t>
            </a:r>
          </a:p>
          <a:p>
            <a:pPr lvl="1"/>
            <a:r>
              <a:rPr lang="en-US" dirty="0"/>
              <a:t>The only way to approach cloud adoption</a:t>
            </a:r>
          </a:p>
          <a:p>
            <a:pPr lvl="1"/>
            <a:r>
              <a:rPr lang="en-US" dirty="0"/>
              <a:t>a static and immutable process</a:t>
            </a:r>
          </a:p>
          <a:p>
            <a:pPr lvl="1"/>
            <a:r>
              <a:rPr lang="en-US" dirty="0"/>
              <a:t>something you do once</a:t>
            </a:r>
          </a:p>
          <a:p>
            <a:pPr lvl="1"/>
            <a:r>
              <a:rPr lang="en-US" dirty="0"/>
              <a:t>purely technically focused</a:t>
            </a:r>
          </a:p>
          <a:p>
            <a:endParaRPr lang="en-US" dirty="0"/>
          </a:p>
        </p:txBody>
      </p:sp>
    </p:spTree>
    <p:extLst>
      <p:ext uri="{BB962C8B-B14F-4D97-AF65-F5344CB8AC3E}">
        <p14:creationId xmlns:p14="http://schemas.microsoft.com/office/powerpoint/2010/main" val="2825810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92333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solidFill>
                  <a:srgbClr val="FFFFFF"/>
                </a:solidFill>
                <a:effectLst/>
                <a:uLnTx/>
                <a:uFillTx/>
                <a:latin typeface="Segoe UI Semibold"/>
                <a:ea typeface="+mn-ea"/>
                <a:cs typeface="+mn-cs"/>
              </a:rPr>
              <a:t>Microsoft Cloud Adoption Framework </a:t>
            </a:r>
            <a:r>
              <a:rPr kumimoji="0" lang="en-US" sz="2400" b="0" i="0" u="none" strike="noStrike" kern="1200" cap="none" spc="0" normalizeH="0" baseline="0" noProof="0">
                <a:ln>
                  <a:noFill/>
                </a:ln>
                <a:solidFill>
                  <a:srgbClr val="FFFFFF"/>
                </a:solidFill>
                <a:effectLst/>
                <a:uLnTx/>
                <a:uFillTx/>
                <a:latin typeface="Segoe UI Semibold"/>
                <a:ea typeface="+mn-ea"/>
                <a:cs typeface="+mn-cs"/>
              </a:rPr>
              <a:t>Proven guidance to accelerate your cloud adoption journey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a:ln>
                <a:noFill/>
              </a:ln>
              <a:solidFill>
                <a:srgbClr val="FFFFFF"/>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Migrate</a:t>
            </a: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 or </a:t>
            </a: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36013295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657</TotalTime>
  <Words>3272</Words>
  <Application>Microsoft Macintosh PowerPoint</Application>
  <PresentationFormat>Widescreen</PresentationFormat>
  <Paragraphs>643</Paragraphs>
  <Slides>43</Slides>
  <Notes>33</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2</vt:i4>
      </vt:variant>
      <vt:variant>
        <vt:lpstr>Slide Titles</vt:lpstr>
      </vt:variant>
      <vt:variant>
        <vt:i4>43</vt:i4>
      </vt:variant>
    </vt:vector>
  </HeadingPairs>
  <TitlesOfParts>
    <vt:vector size="65" baseType="lpstr">
      <vt:lpstr>Arial</vt:lpstr>
      <vt:lpstr>Calibri</vt:lpstr>
      <vt:lpstr>Calibri Light</vt:lpstr>
      <vt:lpstr>Consolas</vt:lpstr>
      <vt:lpstr>Segoe</vt:lpstr>
      <vt:lpstr>Segoe Semibold</vt:lpstr>
      <vt:lpstr>Segoe UI</vt:lpstr>
      <vt:lpstr>Segoe UI </vt:lpstr>
      <vt:lpstr>Segoe UI Light</vt:lpstr>
      <vt:lpstr>Segoe UI Semibold</vt:lpstr>
      <vt:lpstr>Segoe UI Semibold </vt:lpstr>
      <vt:lpstr>Segoe UI Semilight</vt:lpstr>
      <vt:lpstr>Times New Roman</vt:lpstr>
      <vt:lpstr>Wingdings</vt:lpstr>
      <vt:lpstr>Dynamics 365</vt:lpstr>
      <vt:lpstr>Black Template</vt:lpstr>
      <vt:lpstr>Office Theme</vt:lpstr>
      <vt:lpstr>9-51052_Microsoft_Ready_Template_Light</vt:lpstr>
      <vt:lpstr>1_9-51052_Microsoft_Ready_Template_Light</vt:lpstr>
      <vt:lpstr>1_Office Theme</vt:lpstr>
      <vt:lpstr>think-cell Slide</vt:lpstr>
      <vt:lpstr>Bitmap Image</vt:lpstr>
      <vt:lpstr>Cloud Adoption Framework for Azure ​Overview</vt:lpstr>
      <vt:lpstr>Daniel Segan</vt:lpstr>
      <vt:lpstr>What is the Cloud Adoption Framework</vt:lpstr>
      <vt:lpstr>What is the Cloud Adoption Framework</vt:lpstr>
      <vt:lpstr>Achieve balance. Deliver modernization. Deli</vt:lpstr>
      <vt:lpstr>PowerPoint Presentation</vt:lpstr>
      <vt:lpstr>Cloud Maturity Stages</vt:lpstr>
      <vt:lpstr>What it is... (and isn’t)</vt:lpstr>
      <vt:lpstr>PowerPoint Presentation</vt:lpstr>
      <vt:lpstr>PowerPoint Presentation</vt:lpstr>
      <vt:lpstr>CAF Documentation and Best Practices</vt:lpstr>
      <vt:lpstr>Microsoft Cloud Adoption Framework for Azure</vt:lpstr>
      <vt:lpstr>Define Strategy</vt:lpstr>
      <vt:lpstr>Cloud Adoption Motivations</vt:lpstr>
      <vt:lpstr>Business Outcomes</vt:lpstr>
      <vt:lpstr>Business Justification</vt:lpstr>
      <vt:lpstr>Partner Strategy</vt:lpstr>
      <vt:lpstr>Project Plan and Roadmap</vt:lpstr>
      <vt:lpstr>Plan</vt:lpstr>
      <vt:lpstr>Plan | Rationalize Digital Estate</vt:lpstr>
      <vt:lpstr>Plan | Initial Org Alignment</vt:lpstr>
      <vt:lpstr>Plan | Skills Readiness Plan</vt:lpstr>
      <vt:lpstr>Plan | Cloud Adoption Plan </vt:lpstr>
      <vt:lpstr>Plan | Cloud Adoption Plan Template</vt:lpstr>
      <vt:lpstr>Strategy, Plan &amp; Ready Tooling</vt:lpstr>
      <vt:lpstr>Ready</vt:lpstr>
      <vt:lpstr>Ready | Azure Setup Guide</vt:lpstr>
      <vt:lpstr>Metropolis</vt:lpstr>
      <vt:lpstr>PowerPoint Presentation</vt:lpstr>
      <vt:lpstr>Landing Zones  The principle purpose of the “Landing Zone” is therefore to ensure that when an application lands on Azure, the required “plumbing” is already in place, providing greater agility and compliance with enterprise security and governance requirements.</vt:lpstr>
      <vt:lpstr>PowerPoint Presentation</vt:lpstr>
      <vt:lpstr>PowerPoint Presentation</vt:lpstr>
      <vt:lpstr>PowerPoint Presentation</vt:lpstr>
      <vt:lpstr>PowerPoint Presentation</vt:lpstr>
      <vt:lpstr>Adopt</vt:lpstr>
      <vt:lpstr>Govern</vt:lpstr>
      <vt:lpstr>PowerPoint Presentation</vt:lpstr>
      <vt:lpstr>PowerPoint Presentation</vt:lpstr>
      <vt:lpstr>PowerPoint Presentation</vt:lpstr>
      <vt:lpstr>PowerPoint Presentation</vt:lpstr>
      <vt:lpstr>Manage</vt:lpstr>
      <vt:lpstr>Methodology to enable cloud management</vt:lpstr>
      <vt:lpstr>Cloud journey with Microsoft Cloud Adoption Framework for Azure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​Overview</dc:title>
  <dc:creator>Daniel Segan</dc:creator>
  <cp:lastModifiedBy>Daniel Segan</cp:lastModifiedBy>
  <cp:revision>28</cp:revision>
  <dcterms:created xsi:type="dcterms:W3CDTF">2020-11-17T20:28:26Z</dcterms:created>
  <dcterms:modified xsi:type="dcterms:W3CDTF">2021-02-23T14:40:32Z</dcterms:modified>
</cp:coreProperties>
</file>